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18"/>
  </p:notesMasterIdLst>
  <p:sldIdLst>
    <p:sldId id="263" r:id="rId2"/>
    <p:sldId id="279" r:id="rId3"/>
    <p:sldId id="264" r:id="rId4"/>
    <p:sldId id="256" r:id="rId5"/>
    <p:sldId id="257" r:id="rId6"/>
    <p:sldId id="258" r:id="rId7"/>
    <p:sldId id="265" r:id="rId8"/>
    <p:sldId id="266" r:id="rId9"/>
    <p:sldId id="267" r:id="rId10"/>
    <p:sldId id="261" r:id="rId11"/>
    <p:sldId id="262" r:id="rId12"/>
    <p:sldId id="281" r:id="rId13"/>
    <p:sldId id="268" r:id="rId14"/>
    <p:sldId id="282" r:id="rId15"/>
    <p:sldId id="269" r:id="rId16"/>
    <p:sldId id="280" r:id="rId17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9900FF"/>
    <a:srgbClr val="CC3300"/>
    <a:srgbClr val="008000"/>
    <a:srgbClr val="CC0099"/>
    <a:srgbClr val="660066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301" autoAdjust="0"/>
    <p:restoredTop sz="94660"/>
  </p:normalViewPr>
  <p:slideViewPr>
    <p:cSldViewPr>
      <p:cViewPr>
        <p:scale>
          <a:sx n="75" d="100"/>
          <a:sy n="75" d="100"/>
        </p:scale>
        <p:origin x="-966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fld id="{339778BF-0AD1-4233-AFB2-88D697B2DF28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64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2E008-D642-445C-BAB1-663E1719C6D1}" type="slidenum">
              <a:rPr lang="he-IL"/>
              <a:pPr/>
              <a:t>3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kumimoji="1" lang="en-US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kumimoji="1" 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kumimoji="1" 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kumimoji="1"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kumimoji="1" 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kumimoji="1" lang="en-US"/>
          </a:p>
        </p:txBody>
      </p:sp>
      <p:sp>
        <p:nvSpPr>
          <p:cNvPr id="6152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kumimoji="1" lang="en-US"/>
          </a:p>
        </p:txBody>
      </p:sp>
      <p:sp>
        <p:nvSpPr>
          <p:cNvPr id="6153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7B3347-F88C-4D35-BF48-6A4177833FD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524E-362B-47CE-BFF8-AB54579E33F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F4C09-F29D-4A5F-A15B-CEC2518BB5BF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0144C-703E-4C0F-8EC0-7CDC1B723CD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801B7-3E19-4AD8-A7B2-2E4584CC14A8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D0957-288A-4E48-9AC3-77AC468C216C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A28C3-E92C-4869-98A1-275B0BF81D5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207FD-D281-45E6-A4E4-316F18741E9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0C3F9-1651-4BA1-B155-496A2E44D9E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C8590-2890-4EE8-BD14-B7D35B60BFB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1B40B-9705-4AA1-A552-34868491281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kumimoji="1" lang="en-US"/>
          </a:p>
        </p:txBody>
      </p:sp>
      <p:sp>
        <p:nvSpPr>
          <p:cNvPr id="5127" name="Rectangle 7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kumimoji="1"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kumimoji="1" lang="en-US"/>
          </a:p>
        </p:txBody>
      </p:sp>
      <p:sp>
        <p:nvSpPr>
          <p:cNvPr id="5129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rtl="0">
              <a:defRPr sz="1400">
                <a:solidFill>
                  <a:schemeClr val="bg1"/>
                </a:solidFill>
                <a:cs typeface="+mn-cs"/>
              </a:defRPr>
            </a:lvl1pPr>
          </a:lstStyle>
          <a:p>
            <a:fld id="{B1E33EEF-8899-4E13-AD47-0967324D253B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cut/>
  </p:transition>
  <p:txStyles>
    <p:titleStyle>
      <a:lvl1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09600" y="2027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eaLnBrk="0" hangingPunct="0"/>
            <a:endParaRPr lang="he-IL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09600" y="1933575"/>
            <a:ext cx="9144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he-IL" b="1">
              <a:solidFill>
                <a:srgbClr val="FFCC00"/>
              </a:solidFill>
              <a:cs typeface="Times New Roman" pitchFamily="18" charset="0"/>
            </a:endParaRPr>
          </a:p>
          <a:p>
            <a:endParaRPr lang="he-IL" b="1">
              <a:solidFill>
                <a:srgbClr val="FFCC00"/>
              </a:solidFill>
              <a:cs typeface="Times New Roman" pitchFamily="18" charset="0"/>
            </a:endParaRPr>
          </a:p>
          <a:p>
            <a:endParaRPr lang="he-IL" b="1">
              <a:solidFill>
                <a:srgbClr val="FFCC00"/>
              </a:solidFill>
              <a:cs typeface="Times New Roman" pitchFamily="18" charset="0"/>
            </a:endParaRPr>
          </a:p>
          <a:p>
            <a:endParaRPr lang="he-IL" sz="1200">
              <a:solidFill>
                <a:srgbClr val="FFCC00"/>
              </a:solidFill>
              <a:cs typeface="Times New Roman" pitchFamily="18" charset="0"/>
            </a:endParaRPr>
          </a:p>
          <a:p>
            <a:pPr eaLnBrk="0" hangingPunct="0"/>
            <a:r>
              <a:rPr lang="he-IL" b="1">
                <a:cs typeface="Times New Roman" pitchFamily="18" charset="0"/>
              </a:rPr>
              <a:t>           </a:t>
            </a:r>
            <a:endParaRPr lang="he-IL" b="1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86000" y="1019175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e-IL" sz="2800" b="1" u="sng">
                <a:solidFill>
                  <a:srgbClr val="CC3300"/>
                </a:solidFill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2133600"/>
            <a:ext cx="9144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eaLnBrk="0" hangingPunct="0"/>
            <a:endParaRPr lang="he-IL" sz="2200" b="1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539552" y="2027238"/>
            <a:ext cx="79216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4800" b="1" dirty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מיכון נוכחות</a:t>
            </a:r>
          </a:p>
          <a:p>
            <a:pPr algn="ctr">
              <a:spcBef>
                <a:spcPct val="50000"/>
              </a:spcBef>
            </a:pPr>
            <a:r>
              <a:rPr lang="he-IL" sz="4800" b="1" dirty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עובדי שעות </a:t>
            </a:r>
            <a:r>
              <a:rPr lang="he-IL" sz="4800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מנהליים</a:t>
            </a:r>
            <a:endParaRPr lang="he-IL" sz="4800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31813" y="1323975"/>
            <a:ext cx="989012" cy="763588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6629400" y="59721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555777" y="5876925"/>
            <a:ext cx="34560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e-IL" sz="4000" b="1" dirty="0">
                <a:latin typeface="Gisha" panose="020B0502040204020203" pitchFamily="34" charset="-79"/>
                <a:cs typeface="Gisha" panose="020B0502040204020203" pitchFamily="34" charset="-79"/>
              </a:rPr>
              <a:t>ספטמבר 2009</a:t>
            </a:r>
            <a:endParaRPr lang="en-US" sz="40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629400" y="59721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9986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eaLnBrk="0" hangingPunct="0"/>
            <a:endParaRPr lang="he-IL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33400" y="1295400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3400" y="1617191"/>
            <a:ext cx="7926387" cy="501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e-IL" b="1" u="sng" dirty="0" smtClean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צו הרחבה </a:t>
            </a:r>
            <a:r>
              <a:rPr lang="he-IL" b="1" u="sng" dirty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לחגי </a:t>
            </a:r>
            <a:r>
              <a:rPr lang="he-IL" b="1" u="sng" dirty="0" smtClean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ישראל</a:t>
            </a:r>
            <a:endParaRPr lang="he-IL" b="1" dirty="0">
              <a:solidFill>
                <a:srgbClr val="0000FF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לפי צו הרחבה</a:t>
            </a:r>
            <a:r>
              <a:rPr lang="he-IL" dirty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על המעסיק לפצות עובד שעות בגין </a:t>
            </a:r>
            <a:r>
              <a:rPr lang="he-IL" b="1" u="sng" dirty="0">
                <a:latin typeface="Gisha" panose="020B0502040204020203" pitchFamily="34" charset="-79"/>
                <a:cs typeface="Gisha" panose="020B0502040204020203" pitchFamily="34" charset="-79"/>
              </a:rPr>
              <a:t>פגיעה בהשתכרות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עקב אי עבודה בחגי ישראל 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הפיצוי לפי ממוצע יומי ועד 8 שעות - ערך תשלום לפי שעה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רגילה.</a:t>
            </a:r>
            <a:endParaRPr lang="he-IL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אופן התשלום על פי </a:t>
            </a:r>
            <a:r>
              <a:rPr lang="he-IL" b="1" u="sng" dirty="0">
                <a:latin typeface="Gisha" panose="020B0502040204020203" pitchFamily="34" charset="-79"/>
                <a:cs typeface="Gisha" panose="020B0502040204020203" pitchFamily="34" charset="-79"/>
              </a:rPr>
              <a:t>הוראת תשלום ידנית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לשכר!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עובד </a:t>
            </a:r>
            <a:r>
              <a:rPr lang="he-IL" b="1" u="sng" dirty="0">
                <a:latin typeface="Gisha" panose="020B0502040204020203" pitchFamily="34" charset="-79"/>
                <a:cs typeface="Gisha" panose="020B0502040204020203" pitchFamily="34" charset="-79"/>
              </a:rPr>
              <a:t>שהועסק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באישור ביום חג יקבל </a:t>
            </a:r>
            <a:r>
              <a:rPr lang="he-IL" b="1" u="sng" dirty="0">
                <a:latin typeface="Gisha" panose="020B0502040204020203" pitchFamily="34" charset="-79"/>
                <a:cs typeface="Gisha" panose="020B0502040204020203" pitchFamily="34" charset="-79"/>
              </a:rPr>
              <a:t>בנוסף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לתשלום צו הרחבה את שכרו עבור העבודה בחג. ערך תשלום 150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%.</a:t>
            </a:r>
            <a:endParaRPr lang="he-IL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58888" y="692150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העסקה על פי חוקי עבודה</a:t>
            </a:r>
            <a:endParaRPr lang="he-IL" sz="2800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19986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eaLnBrk="0" hangingPunct="0"/>
            <a:endParaRPr lang="he-IL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33400" y="1295400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33400" y="1621472"/>
            <a:ext cx="792638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he-IL" b="1" u="sng" dirty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חוק חופשה </a:t>
            </a:r>
            <a:r>
              <a:rPr lang="he-IL" b="1" u="sng" dirty="0" smtClean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שנתית</a:t>
            </a:r>
            <a:endParaRPr lang="he-IL" b="1" u="sng" dirty="0">
              <a:solidFill>
                <a:srgbClr val="0000FF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באוניברסיטה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משולם פדיון חופשה בערך 4% משעת עבודה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he-IL" b="1" u="sng" dirty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חוק שעות עבודה ומנוחה</a:t>
            </a:r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שבת מוגדר יום מנוחה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שבועי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258888" y="692150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העסקה על פי חוקי עבודה</a:t>
            </a:r>
            <a:endParaRPr lang="he-IL" sz="2800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629400" y="59721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629400" y="59721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19986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eaLnBrk="0" hangingPunct="0"/>
            <a:endParaRPr lang="he-IL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33400" y="1295400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33400" y="1621472"/>
            <a:ext cx="7926387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e-IL" b="1" u="sng" dirty="0" smtClean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חוק </a:t>
            </a:r>
            <a:r>
              <a:rPr lang="he-IL" b="1" u="sng" dirty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דמי </a:t>
            </a:r>
            <a:r>
              <a:rPr lang="he-IL" b="1" u="sng" dirty="0" smtClean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מחלה</a:t>
            </a:r>
            <a:endParaRPr lang="he-IL" b="1" u="sng" dirty="0">
              <a:solidFill>
                <a:srgbClr val="0000FF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זכאות יום וחצי לכל חודש עבודה- מצטברת עד למקסימום 90 יום.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תשלום עבור מחלה החל ביום ה-2. בין 50% ל- 75% מהשכר.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סטודנטים זכאים למכסה של 8 שעות מחלה לכל 200 שעות עבודה.</a:t>
            </a:r>
            <a:endParaRPr lang="he-IL" b="1" dirty="0">
              <a:solidFill>
                <a:srgbClr val="FF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זכאות לניצול מיוחד של ימי מחלה ( בן משפחה/ מחלות קשות ....).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הטיפול במימוש הזכאות הוא ידני.  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58888" y="692150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העסקה על פי חוקי עבודה</a:t>
            </a:r>
            <a:endParaRPr lang="he-IL" sz="2800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342597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79388" y="2781300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33400" y="1628800"/>
            <a:ext cx="793591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he-IL" b="1" u="sng" dirty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חוק עבודת </a:t>
            </a:r>
            <a:r>
              <a:rPr lang="he-IL" b="1" u="sng" dirty="0" smtClean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נשים</a:t>
            </a:r>
            <a:endParaRPr lang="he-IL" b="1" u="sng" dirty="0">
              <a:solidFill>
                <a:srgbClr val="0000FF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חל על עובדי שעות כמו על עובד חודשי.</a:t>
            </a:r>
          </a:p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זכות אם מיניקת: עובדת שעות שמועסקת במשרה שלמה זכאית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במשך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4 חודשים לאחר חל"ד לתשלום עבור 8 שעות בתמורה 7 שעות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עבודה.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אם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העובדת תעבוד בשעה ה- 8  </a:t>
            </a:r>
            <a:r>
              <a:rPr lang="he-IL" b="1" u="sng" dirty="0">
                <a:latin typeface="Gisha" panose="020B0502040204020203" pitchFamily="34" charset="-79"/>
                <a:cs typeface="Gisha" panose="020B0502040204020203" pitchFamily="34" charset="-79"/>
              </a:rPr>
              <a:t>בפועל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- תהא זכאית לתשלום ש.נ.</a:t>
            </a:r>
          </a:p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מטופל באופן ממוכן- לא תידרש פניית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העובדת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533400" y="1295400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58888" y="692150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העסקה על פי חוקי עבודה</a:t>
            </a:r>
            <a:endParaRPr lang="he-IL" sz="2800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629400" y="59721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79388" y="2781300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33400" y="1628800"/>
            <a:ext cx="7935913" cy="187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he-IL" b="1" u="sng" dirty="0" smtClean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חוק </a:t>
            </a:r>
            <a:r>
              <a:rPr lang="he-IL" b="1" u="sng" dirty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שירות </a:t>
            </a:r>
            <a:r>
              <a:rPr lang="he-IL" b="1" u="sng" dirty="0" smtClean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המילואים</a:t>
            </a:r>
            <a:endParaRPr lang="he-IL" b="1" u="sng" dirty="0">
              <a:solidFill>
                <a:srgbClr val="0000FF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אין לפטר עובד שנקרא למילואים- בתקופת השירות וכן ב- 30 יום שלאחריה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endParaRPr lang="he-IL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533400" y="1295400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58888" y="692150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העסקה על פי חוקי עבודה</a:t>
            </a:r>
            <a:endParaRPr lang="he-IL" sz="2800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629400" y="59721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24059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629400" y="59721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547813" y="3429000"/>
            <a:ext cx="518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33400" y="1618997"/>
            <a:ext cx="791954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e-IL" b="1" u="sng" dirty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חוק הודעה מוקדמת להפסקת </a:t>
            </a:r>
            <a:r>
              <a:rPr lang="he-IL" b="1" u="sng" dirty="0" smtClean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עבודה</a:t>
            </a:r>
            <a:endParaRPr lang="he-IL" b="1" u="sng" dirty="0">
              <a:solidFill>
                <a:srgbClr val="0000FF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בשנת עבודה ראשונה: יום הודעה לחודש – ועד מקסימום  12 יום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בשנה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השנייה: 14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יום (בגין השנה הראשונה)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+ יום לכל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חודשיים, (בשנה השנייה מבלי לספור את חודשי השנה הראשונה לעניין זה)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ועד למקסימום 20 יום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בשנה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השלישית: 21 יום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(בגין השנתיים הראשונות)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+ יום לכל חודשיים (בשנה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השלישית מבלי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לספור את חודשי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השנתיים הראשונות לעניין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זה) - ועד למקסימום 27 יום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החל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בשנה רביעית ואילך: 30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יום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533400" y="1295400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58888" y="692150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העסקה על פי חוקי עבודה</a:t>
            </a:r>
            <a:endParaRPr lang="he-IL" sz="2800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533400" y="1295400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547813" y="3429000"/>
            <a:ext cx="518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20699" y="1608624"/>
            <a:ext cx="7936681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he-IL" b="1" u="sng" dirty="0" smtClean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חוק </a:t>
            </a:r>
            <a:r>
              <a:rPr lang="he-IL" b="1" u="sng" dirty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הודעה מוקדמת להפסקת </a:t>
            </a:r>
            <a:r>
              <a:rPr lang="he-IL" b="1" u="sng" dirty="0" smtClean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עבודה - המשך</a:t>
            </a:r>
            <a:endParaRPr lang="he-IL" b="1" u="sng" dirty="0">
              <a:solidFill>
                <a:srgbClr val="0000FF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חלה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חובת שימוע בהתאם למשך ההעסקה ותקופת העסקה קצובה מראש.</a:t>
            </a:r>
          </a:p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אי דיווח הפסקת עבודה עלול לגרור הלנת פיצויים (באם יש זכאות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)</a:t>
            </a:r>
          </a:p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(תום מינוי =</a:t>
            </a:r>
            <a:r>
              <a:rPr lang="he-IL" dirty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פיטורים, כמו בחוק עבודת נשים)</a:t>
            </a:r>
            <a:endParaRPr lang="en-US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58888" y="692150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העסקה על פי חוקי עבודה</a:t>
            </a:r>
            <a:endParaRPr lang="he-IL" sz="2800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629400" y="59721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88583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258888" y="692150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הגדרה</a:t>
            </a:r>
            <a:endParaRPr lang="he-IL" sz="2800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31813" y="1323975"/>
            <a:ext cx="989012" cy="763588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31812" y="2268364"/>
            <a:ext cx="792559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עובד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שעות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מנהלי</a:t>
            </a:r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 =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עובד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המועסק </a:t>
            </a:r>
            <a:r>
              <a:rPr lang="he-IL" b="1" dirty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בדרגת שכר </a:t>
            </a:r>
            <a:r>
              <a:rPr lang="he-IL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מנהלית</a:t>
            </a:r>
            <a:endParaRPr lang="he-IL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כולל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: העסקה ע"ח תקציב האוניברסיטה, מענק מחקר ותקציב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פרויקט (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סעיפי הוצאה: 147, 171, 188)</a:t>
            </a:r>
            <a:endParaRPr lang="en-US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230485" y="2242964"/>
            <a:ext cx="8497888" cy="212214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6629400" y="59721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09600" y="2027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eaLnBrk="0" hangingPunct="0"/>
            <a:endParaRPr lang="he-IL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09600" y="1933575"/>
            <a:ext cx="9144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he-IL" b="1">
              <a:solidFill>
                <a:srgbClr val="FFCC00"/>
              </a:solidFill>
              <a:cs typeface="Times New Roman" pitchFamily="18" charset="0"/>
            </a:endParaRPr>
          </a:p>
          <a:p>
            <a:endParaRPr lang="he-IL" b="1">
              <a:solidFill>
                <a:srgbClr val="FFCC00"/>
              </a:solidFill>
              <a:cs typeface="Times New Roman" pitchFamily="18" charset="0"/>
            </a:endParaRPr>
          </a:p>
          <a:p>
            <a:endParaRPr lang="he-IL" b="1">
              <a:solidFill>
                <a:srgbClr val="FFCC00"/>
              </a:solidFill>
              <a:cs typeface="Times New Roman" pitchFamily="18" charset="0"/>
            </a:endParaRPr>
          </a:p>
          <a:p>
            <a:endParaRPr lang="he-IL" sz="1200">
              <a:solidFill>
                <a:srgbClr val="FFCC00"/>
              </a:solidFill>
              <a:cs typeface="Times New Roman" pitchFamily="18" charset="0"/>
            </a:endParaRPr>
          </a:p>
          <a:p>
            <a:pPr eaLnBrk="0" hangingPunct="0"/>
            <a:r>
              <a:rPr lang="he-IL" b="1">
                <a:cs typeface="Times New Roman" pitchFamily="18" charset="0"/>
              </a:rPr>
              <a:t>           </a:t>
            </a:r>
            <a:endParaRPr lang="he-IL" b="1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2286000" y="1019175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e-IL" sz="2800" b="1" u="sng">
                <a:solidFill>
                  <a:srgbClr val="CC3300"/>
                </a:solidFill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0" y="2133600"/>
            <a:ext cx="9144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eaLnBrk="0" hangingPunct="0"/>
            <a:endParaRPr lang="he-IL" sz="2200" b="1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533400" y="13239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629400" y="59721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533400" y="1587564"/>
            <a:ext cx="792703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כל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עובד שעות מנהלי נדרש להחתמת כרטיס נוכחות.</a:t>
            </a:r>
          </a:p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השכר </a:t>
            </a:r>
            <a:r>
              <a:rPr lang="he-IL" b="1" u="sng" dirty="0">
                <a:latin typeface="Gisha" panose="020B0502040204020203" pitchFamily="34" charset="-79"/>
                <a:cs typeface="Gisha" panose="020B0502040204020203" pitchFamily="34" charset="-79"/>
              </a:rPr>
              <a:t>משולם על בסיס החתמות </a:t>
            </a:r>
            <a:r>
              <a:rPr lang="he-IL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נוכחות, ועד </a:t>
            </a:r>
            <a:r>
              <a:rPr lang="he-IL" b="1" u="sng" dirty="0">
                <a:latin typeface="Gisha" panose="020B0502040204020203" pitchFamily="34" charset="-79"/>
                <a:cs typeface="Gisha" panose="020B0502040204020203" pitchFamily="34" charset="-79"/>
              </a:rPr>
              <a:t>לתקרת</a:t>
            </a:r>
            <a:r>
              <a:rPr lang="en-US" b="1" u="sng" dirty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b="1" u="sng" dirty="0">
                <a:latin typeface="Gisha" panose="020B0502040204020203" pitchFamily="34" charset="-79"/>
                <a:cs typeface="Gisha" panose="020B0502040204020203" pitchFamily="34" charset="-79"/>
              </a:rPr>
              <a:t>המכסה </a:t>
            </a:r>
            <a:r>
              <a:rPr lang="he-IL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חודשית  </a:t>
            </a:r>
            <a:r>
              <a:rPr lang="he-IL" b="1" u="sng" dirty="0">
                <a:latin typeface="Gisha" panose="020B0502040204020203" pitchFamily="34" charset="-79"/>
                <a:cs typeface="Gisha" panose="020B0502040204020203" pitchFamily="34" charset="-79"/>
              </a:rPr>
              <a:t>המאושרת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.    </a:t>
            </a:r>
          </a:p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שעות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עבודה - שהם מעבר למכסה המאושרת  - אינם משולמים.	</a:t>
            </a:r>
            <a:endParaRPr lang="he-IL" b="1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העסקת העובד הינה בכפוף לנהוג באוניברסיטה ולהוראת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החוק, ובהתאם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לכך</a:t>
            </a:r>
            <a:r>
              <a:rPr lang="he-IL" dirty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התשלום עבור שעות העבודה. </a:t>
            </a:r>
            <a:endParaRPr lang="en-US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258888" y="692150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כללי</a:t>
            </a:r>
            <a:endParaRPr lang="he-IL" sz="2800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he-IL" sz="1200" dirty="0"/>
          </a:p>
          <a:p>
            <a:pPr eaLnBrk="0" hangingPunct="0"/>
            <a:r>
              <a:rPr lang="he-IL" sz="1000" dirty="0">
                <a:cs typeface="Times New Roman" pitchFamily="18" charset="0"/>
              </a:rPr>
              <a:t> </a:t>
            </a:r>
            <a:endParaRPr lang="he-IL" sz="1200" dirty="0">
              <a:cs typeface="Times New Roman" pitchFamily="18" charset="0"/>
            </a:endParaRPr>
          </a:p>
          <a:p>
            <a:pPr eaLnBrk="0" hangingPunct="0"/>
            <a:r>
              <a:rPr lang="he-IL" sz="1200" dirty="0">
                <a:cs typeface="Times New Roman" pitchFamily="18" charset="0"/>
              </a:rPr>
              <a:t> </a:t>
            </a:r>
          </a:p>
          <a:p>
            <a:pPr algn="ctr" eaLnBrk="0" hangingPunct="0">
              <a:lnSpc>
                <a:spcPct val="150000"/>
              </a:lnSpc>
            </a:pPr>
            <a:r>
              <a:rPr lang="he-IL" sz="3200" b="1" dirty="0">
                <a:latin typeface="Gisha" panose="020B0502040204020203" pitchFamily="34" charset="-79"/>
                <a:cs typeface="Gisha" panose="020B0502040204020203" pitchFamily="34" charset="-79"/>
              </a:rPr>
              <a:t> משרה שלמה = 180 שעות</a:t>
            </a:r>
          </a:p>
          <a:p>
            <a:pPr algn="ctr" eaLnBrk="0" hangingPunct="0">
              <a:lnSpc>
                <a:spcPct val="150000"/>
              </a:lnSpc>
            </a:pPr>
            <a:r>
              <a:rPr lang="he-IL" sz="32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יום </a:t>
            </a:r>
            <a:r>
              <a:rPr lang="he-IL" sz="3200" b="1" dirty="0">
                <a:latin typeface="Gisha" panose="020B0502040204020203" pitchFamily="34" charset="-79"/>
                <a:cs typeface="Gisha" panose="020B0502040204020203" pitchFamily="34" charset="-79"/>
              </a:rPr>
              <a:t>עבודה = מקסימום 8 שעות</a:t>
            </a:r>
          </a:p>
          <a:p>
            <a:pPr algn="ctr" eaLnBrk="0" hangingPunct="0">
              <a:lnSpc>
                <a:spcPct val="150000"/>
              </a:lnSpc>
            </a:pPr>
            <a:endParaRPr lang="he-IL" sz="1400" b="1" dirty="0">
              <a:cs typeface="Times New Roman" pitchFamily="18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he-IL" sz="2800" b="1" dirty="0">
                <a:latin typeface="Gisha" panose="020B0502040204020203" pitchFamily="34" charset="-79"/>
                <a:cs typeface="Gisha" panose="020B0502040204020203" pitchFamily="34" charset="-79"/>
              </a:rPr>
              <a:t>תקופת התשלום היא  :</a:t>
            </a:r>
          </a:p>
          <a:p>
            <a:pPr algn="ctr" eaLnBrk="0" hangingPunct="0">
              <a:lnSpc>
                <a:spcPct val="150000"/>
              </a:lnSpc>
            </a:pPr>
            <a:r>
              <a:rPr lang="he-IL" sz="2800" b="1" dirty="0">
                <a:latin typeface="Gisha" panose="020B0502040204020203" pitchFamily="34" charset="-79"/>
                <a:cs typeface="Gisha" panose="020B0502040204020203" pitchFamily="34" charset="-79"/>
              </a:rPr>
              <a:t>מ-11 לחודש  הקודם       10 לחודש השוטף. </a:t>
            </a:r>
            <a:endParaRPr lang="he-IL" sz="18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he-IL" sz="2800" b="1" dirty="0">
                <a:latin typeface="Gisha" panose="020B0502040204020203" pitchFamily="34" charset="-79"/>
                <a:cs typeface="Gisha" panose="020B0502040204020203" pitchFamily="34" charset="-79"/>
              </a:rPr>
              <a:t>משכורת משולמת ב- 1 לחודש העוקב</a:t>
            </a:r>
            <a:r>
              <a:rPr lang="he-IL" sz="28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endParaRPr lang="he-IL" sz="28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33400" y="1295400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4211638" y="494188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2036254" y="2132856"/>
            <a:ext cx="5041900" cy="7032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691680" y="2836119"/>
            <a:ext cx="5832648" cy="865399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50825" y="3860800"/>
            <a:ext cx="8497888" cy="20161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58888" y="692150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מסגרת העסקה באוניברסיטה</a:t>
            </a:r>
            <a:endParaRPr lang="he-IL" sz="2800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629400" y="59721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533400" y="1295400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533400" y="1607592"/>
            <a:ext cx="792601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 eaLnBrk="0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לא </a:t>
            </a:r>
            <a:r>
              <a:rPr lang="he-IL" b="1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ניתן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לשלב העסקה של 2 מינויי שעות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מנהליים</a:t>
            </a:r>
            <a:r>
              <a:rPr lang="en-US" b="1" dirty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sz="18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(כולל</a:t>
            </a:r>
            <a:r>
              <a:rPr lang="he-IL" sz="1800" b="1" dirty="0">
                <a:latin typeface="Gisha" panose="020B0502040204020203" pitchFamily="34" charset="-79"/>
                <a:cs typeface="Gisha" panose="020B0502040204020203" pitchFamily="34" charset="-79"/>
              </a:rPr>
              <a:t>: מינוי שעות בתקציב אוניברסיטה/ מחקר/ פרויקט)</a:t>
            </a:r>
          </a:p>
          <a:p>
            <a:pPr marL="342900" indent="-342900" algn="just" eaLnBrk="0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לא </a:t>
            </a:r>
            <a:r>
              <a:rPr lang="he-IL" b="1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ניתן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לשלב העסקה במינוי שעות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מנהלי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עם מינוי חודשי מחייב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נוכחות</a:t>
            </a:r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(</a:t>
            </a:r>
            <a:r>
              <a:rPr lang="he-IL" sz="18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כולל</a:t>
            </a:r>
            <a:r>
              <a:rPr lang="he-IL" sz="1800" b="1" dirty="0">
                <a:latin typeface="Gisha" panose="020B0502040204020203" pitchFamily="34" charset="-79"/>
                <a:cs typeface="Gisha" panose="020B0502040204020203" pitchFamily="34" charset="-79"/>
              </a:rPr>
              <a:t>: מינוי חודשי תקני/ ארעי/ שכר כולל במחקר ופרויקט</a:t>
            </a:r>
            <a:r>
              <a:rPr lang="he-IL" sz="18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)</a:t>
            </a:r>
            <a:endParaRPr lang="he-IL" sz="1800" b="1" dirty="0">
              <a:solidFill>
                <a:schemeClr val="accent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just" eaLnBrk="0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b="1" u="sng" dirty="0" smtClean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ניתן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לשלב העסקה במינוי שעות מנהלי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עם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מינוי חודשי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שאינו מחייב נוכחות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sz="18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(כולל</a:t>
            </a:r>
            <a:r>
              <a:rPr lang="he-IL" sz="1800" b="1" dirty="0">
                <a:latin typeface="Gisha" panose="020B0502040204020203" pitchFamily="34" charset="-79"/>
                <a:cs typeface="Gisha" panose="020B0502040204020203" pitchFamily="34" charset="-79"/>
              </a:rPr>
              <a:t>: זוטר, עוזר </a:t>
            </a:r>
            <a:r>
              <a:rPr lang="he-IL" sz="18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הוראה, </a:t>
            </a:r>
            <a:r>
              <a:rPr lang="he-IL" sz="1800" b="1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ממ"ה</a:t>
            </a:r>
            <a:r>
              <a:rPr lang="he-IL" sz="18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, </a:t>
            </a:r>
            <a:r>
              <a:rPr lang="he-IL" sz="1800" b="1" dirty="0">
                <a:latin typeface="Gisha" panose="020B0502040204020203" pitchFamily="34" charset="-79"/>
                <a:cs typeface="Gisha" panose="020B0502040204020203" pitchFamily="34" charset="-79"/>
              </a:rPr>
              <a:t>עמית הוראה</a:t>
            </a:r>
            <a:r>
              <a:rPr lang="he-IL" sz="18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)</a:t>
            </a:r>
            <a:endParaRPr lang="he-IL" sz="18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258888" y="692150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הנחיות לשילוב מינויים</a:t>
            </a:r>
            <a:endParaRPr lang="he-IL" sz="2800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629400" y="59721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-228600" y="1770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eaLnBrk="0" hangingPunct="0"/>
            <a:endParaRPr lang="he-IL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33400" y="1295400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241424" y="2060575"/>
            <a:ext cx="7292975" cy="247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he-IL" sz="3200" b="1" dirty="0">
                <a:latin typeface="Gisha" panose="020B0502040204020203" pitchFamily="34" charset="-79"/>
                <a:cs typeface="Gisha" panose="020B0502040204020203" pitchFamily="34" charset="-79"/>
              </a:rPr>
              <a:t>כל העסקה שחורגת משגרת ימי העבודה באוניברסיטה ושעות העבודה הרגילות  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he-IL" sz="3200" b="1" u="sng" dirty="0">
                <a:latin typeface="Gisha" panose="020B0502040204020203" pitchFamily="34" charset="-79"/>
                <a:cs typeface="Gisha" panose="020B0502040204020203" pitchFamily="34" charset="-79"/>
              </a:rPr>
              <a:t>לא תשולם</a:t>
            </a:r>
            <a:r>
              <a:rPr lang="he-IL" sz="3200" b="1" dirty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sz="32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ללא </a:t>
            </a:r>
            <a:r>
              <a:rPr lang="he-IL" sz="3200" b="1" dirty="0">
                <a:latin typeface="Gisha" panose="020B0502040204020203" pitchFamily="34" charset="-79"/>
                <a:cs typeface="Gisha" panose="020B0502040204020203" pitchFamily="34" charset="-79"/>
              </a:rPr>
              <a:t>אישור אגף משאבי </a:t>
            </a:r>
            <a:r>
              <a:rPr lang="he-IL" sz="32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אנוש</a:t>
            </a:r>
            <a:endParaRPr lang="he-IL" sz="32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1115616" y="1998663"/>
            <a:ext cx="7418784" cy="330254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258888" y="692150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כללי נוכחות באוניברסיטה</a:t>
            </a:r>
            <a:endParaRPr lang="he-IL" sz="2800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629400" y="59721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33400" y="1607592"/>
            <a:ext cx="792601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 eaLnBrk="0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הגדלת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מכסה בדיעבד עקב שעות עבודה עודפות</a:t>
            </a:r>
          </a:p>
          <a:p>
            <a:pPr marL="342900" indent="-342900" algn="just" eaLnBrk="0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עבודה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בשעות נוספות מעבר ל- 8 שעות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ביום (תקציב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היחידה מחויב לפי ערכי התשלום  125% /  150%)</a:t>
            </a:r>
          </a:p>
          <a:p>
            <a:pPr marL="342900" indent="-342900" algn="just" eaLnBrk="0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עבודה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בימים בהם האוניברסיטה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סגורה (לרבות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: ערבי חג, חול המועד, חופשת קיץ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מרוכזת), כאשר ערך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התשלום בימים אלה על פי תעריף שעה רגילה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הגעה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לעבודה לפני 7:00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בבוקר</a:t>
            </a:r>
            <a:endParaRPr lang="he-IL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533400" y="1295400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58888" y="548680"/>
            <a:ext cx="66976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b="1" dirty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סדרי נוכחות המחויבים באישור אגף משאבי </a:t>
            </a:r>
            <a:r>
              <a:rPr lang="he-IL" sz="2800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אנוש</a:t>
            </a:r>
            <a:endParaRPr lang="en-US" sz="2800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6629400" y="59721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33400" y="1611313"/>
            <a:ext cx="793722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דיווח ידני לעבודה מחוץ לקמפוס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עבודה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ביום שישי- </a:t>
            </a:r>
            <a:r>
              <a:rPr lang="he-IL" b="1" dirty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אינה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טעונה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אישור (יום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שישי עד השעה 17:00 = יום עבודה רגיל)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לא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מאושרת עבודה בשבת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לעובדי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מחקר- נדרש בנוסף אישור תקציבי של רשות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המחקר לתשלום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שעות נוספות ומכסה חודשית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מוגדלת</a:t>
            </a:r>
            <a:r>
              <a:rPr lang="he-IL" sz="3200" b="1" dirty="0"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33400" y="1295400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58888" y="548680"/>
            <a:ext cx="66976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b="1" dirty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סדרי נוכחות המחויבים באישור אגף משאבי </a:t>
            </a:r>
            <a:r>
              <a:rPr lang="he-IL" sz="2800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אנוש</a:t>
            </a:r>
            <a:endParaRPr lang="en-US" sz="2800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6629400" y="59721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6629400" y="5972175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33400" y="1616100"/>
            <a:ext cx="792656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b="1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חל איסור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להעסיק עובד </a:t>
            </a:r>
            <a:r>
              <a:rPr lang="he-IL" b="1" u="sng" dirty="0">
                <a:latin typeface="Gisha" panose="020B0502040204020203" pitchFamily="34" charset="-79"/>
                <a:cs typeface="Gisha" panose="020B0502040204020203" pitchFamily="34" charset="-79"/>
              </a:rPr>
              <a:t>ללא תמורה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.</a:t>
            </a:r>
          </a:p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עבודה בשעות נוספות </a:t>
            </a:r>
            <a:r>
              <a:rPr lang="he-IL" b="1" u="sng" dirty="0">
                <a:latin typeface="Gisha" panose="020B0502040204020203" pitchFamily="34" charset="-79"/>
                <a:cs typeface="Gisha" panose="020B0502040204020203" pitchFamily="34" charset="-79"/>
              </a:rPr>
              <a:t>מעבר ל- 8 שעות ביום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מחויבת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בתשלום:</a:t>
            </a:r>
          </a:p>
          <a:p>
            <a:pPr marL="800100" lvl="1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עבור השעתיים הראשונות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- 125% מערך שעה 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רגילה</a:t>
            </a:r>
          </a:p>
          <a:p>
            <a:pPr marL="800100" lvl="1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החל 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מהשעה השלישית - 150% מערך שעה רגילה</a:t>
            </a:r>
          </a:p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he-IL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חל </a:t>
            </a:r>
            <a:r>
              <a:rPr lang="he-IL" b="1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איסור</a:t>
            </a:r>
            <a:r>
              <a:rPr lang="he-IL" b="1" dirty="0">
                <a:latin typeface="Gisha" panose="020B0502040204020203" pitchFamily="34" charset="-79"/>
                <a:cs typeface="Gisha" panose="020B0502040204020203" pitchFamily="34" charset="-79"/>
              </a:rPr>
              <a:t> להעסיק עובד מעבר ל- 12 שעות ביום</a:t>
            </a:r>
            <a:r>
              <a:rPr lang="he-IL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endParaRPr lang="he-IL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533400" y="1295400"/>
            <a:ext cx="990600" cy="762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58888" y="692150"/>
            <a:ext cx="6697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800" b="1" dirty="0" smtClean="0">
                <a:solidFill>
                  <a:srgbClr val="6600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העסקה על פי חוקי עבודה</a:t>
            </a:r>
            <a:endParaRPr lang="he-IL" sz="2800" b="1" dirty="0">
              <a:solidFill>
                <a:srgbClr val="6600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CEPAPR">
  <a:themeElements>
    <a:clrScheme name="RICEPAP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RICEPAPR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00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00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CEPAP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2554</TotalTime>
  <Words>736</Words>
  <Application>Microsoft Office PowerPoint</Application>
  <PresentationFormat>On-screen Show (4:3)</PresentationFormat>
  <Paragraphs>94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RICEPAPR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Tel-Aviv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HR</dc:creator>
  <cp:lastModifiedBy>Liat Shabtay</cp:lastModifiedBy>
  <cp:revision>74</cp:revision>
  <dcterms:created xsi:type="dcterms:W3CDTF">2005-06-15T10:14:13Z</dcterms:created>
  <dcterms:modified xsi:type="dcterms:W3CDTF">2015-12-30T06:23:14Z</dcterms:modified>
</cp:coreProperties>
</file>