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00" r:id="rId1"/>
  </p:sldMasterIdLst>
  <p:notesMasterIdLst>
    <p:notesMasterId r:id="rId16"/>
  </p:notesMasterIdLst>
  <p:sldIdLst>
    <p:sldId id="257" r:id="rId2"/>
    <p:sldId id="258" r:id="rId3"/>
    <p:sldId id="282" r:id="rId4"/>
    <p:sldId id="291" r:id="rId5"/>
    <p:sldId id="277" r:id="rId6"/>
    <p:sldId id="275" r:id="rId7"/>
    <p:sldId id="292" r:id="rId8"/>
    <p:sldId id="289" r:id="rId9"/>
    <p:sldId id="278" r:id="rId10"/>
    <p:sldId id="273" r:id="rId11"/>
    <p:sldId id="274" r:id="rId12"/>
    <p:sldId id="281" r:id="rId13"/>
    <p:sldId id="284" r:id="rId14"/>
    <p:sldId id="286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9" d="100"/>
          <a:sy n="69" d="100"/>
        </p:scale>
        <p:origin x="-538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14FC060-235C-408C-9EA6-86CB43A7A4C2}" type="datetimeFigureOut">
              <a:rPr lang="he-IL" smtClean="0"/>
              <a:t>כ"ז/חשון/תשע"ו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510A912-8803-43CA-BBC5-1469FD69C0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911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2C2A36-85DE-4A34-ADA0-19D9AD95F385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F8D7E-4740-400B-A81E-91CB1B5DBC8E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98465B-4143-48CB-B641-7634A9410B3C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3986E-755A-499A-B69A-5577A9EAE5B0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E14D7-9062-41BC-9CCB-E01B81615411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31045-154C-4BF7-B073-2171E9072FDE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49E4E-BF15-42FA-B422-1465A1F18047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CE38F-3DBC-4753-B7F2-B0476998F42A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50E2A-DA2F-4FEA-861F-B79C427C9F73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4388EB-651A-4189-B4E4-A6663AE63C36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F9AB14-C9F7-4665-9849-6A9DB1AF8E84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D4C01E-C02D-4C3E-9C56-994368378A2B}" type="datetime8">
              <a:rPr lang="he-IL" smtClean="0"/>
              <a:t>09 נובמבר 15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6E6BF9-8792-47BB-A032-B26B0879432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rweb.tau.ac.il/sites/hr.tau.ac.il/files/media_server/human-resources/Database/%D7%9E%D7%93%D7%A8%D7%99%D7%9A%20%D7%9E%D7%A9%D7%AA%D7%9E%D7%A9%20%D7%9C%D7%9E%D7%90%D7%A9%D7%A8%20%D7%A0%D7%95%D7%9B%D7%97%D7%95%D7%AA%202014.pdf" TargetMode="External"/><Relationship Id="rId2" Type="http://schemas.openxmlformats.org/officeDocument/2006/relationships/hyperlink" Target="http://hrweb.tau.ac.il/sites/hr.tau.ac.il/files/media_server/human-resources/Database/%D7%9E%D7%93%D7%A8%D7%99%D7%9A%20%D7%9E%D7%A9%D7%AA%D7%9E%D7%A9%20%D7%9C%D7%9E%D7%93%D7%95%D7%95%D7%97%20%D7%A0%D7%95%D7%9B%D7%97%D7%95%D7%AA%20201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rweb.tau.ac.il/attend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e-IL" sz="6600" dirty="0" smtClean="0"/>
              <a:t>נוכחות עובדים </a:t>
            </a:r>
            <a:r>
              <a:rPr lang="he-IL" sz="6600" dirty="0" err="1" smtClean="0"/>
              <a:t>מינהליים</a:t>
            </a:r>
            <a:endParaRPr lang="he-IL" sz="6600" dirty="0" smtClean="0"/>
          </a:p>
          <a:p>
            <a:pPr algn="ctr">
              <a:buNone/>
            </a:pPr>
            <a:endParaRPr lang="he-IL" sz="6600" dirty="0" smtClean="0"/>
          </a:p>
          <a:p>
            <a:pPr algn="ctr">
              <a:buNone/>
            </a:pPr>
            <a:r>
              <a:rPr lang="he-IL" sz="6600" dirty="0" smtClean="0"/>
              <a:t>יישום במערכת חילן - נט</a:t>
            </a:r>
          </a:p>
          <a:p>
            <a:pPr algn="ctr">
              <a:buNone/>
            </a:pPr>
            <a:endParaRPr lang="he-IL" dirty="0"/>
          </a:p>
          <a:p>
            <a:pPr algn="ctr">
              <a:buNone/>
            </a:pPr>
            <a:endParaRPr lang="he-IL" dirty="0" smtClean="0"/>
          </a:p>
          <a:p>
            <a:pPr algn="ctr">
              <a:buNone/>
            </a:pPr>
            <a:endParaRPr lang="he-IL" dirty="0"/>
          </a:p>
          <a:p>
            <a:pPr algn="ctr">
              <a:buNone/>
            </a:pPr>
            <a:r>
              <a:rPr lang="he-IL" dirty="0" smtClean="0"/>
              <a:t>                                  מדור </a:t>
            </a:r>
            <a:r>
              <a:rPr lang="he-IL" dirty="0" err="1" smtClean="0"/>
              <a:t>כח</a:t>
            </a:r>
            <a:r>
              <a:rPr lang="he-IL" dirty="0" smtClean="0"/>
              <a:t> </a:t>
            </a:r>
            <a:r>
              <a:rPr lang="he-IL" smtClean="0"/>
              <a:t>אדם ובקרה </a:t>
            </a:r>
            <a:endParaRPr lang="he-IL" dirty="0" smtClean="0"/>
          </a:p>
          <a:p>
            <a:pPr algn="ctr">
              <a:buNone/>
            </a:pPr>
            <a:r>
              <a:rPr lang="he-IL" dirty="0" smtClean="0"/>
              <a:t>                              אפריל (עדכון – יוני)  2014 </a:t>
            </a:r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e-IL" smtClean="0"/>
          </a:p>
          <a:p>
            <a:r>
              <a:rPr lang="he-IL" b="1" smtClean="0"/>
              <a:t>תקן </a:t>
            </a:r>
            <a:r>
              <a:rPr lang="he-IL" b="1" dirty="0" smtClean="0"/>
              <a:t>יומי </a:t>
            </a:r>
            <a:r>
              <a:rPr lang="he-IL" b="1" smtClean="0"/>
              <a:t>לעובד חודשי  </a:t>
            </a:r>
            <a:r>
              <a:rPr lang="he-IL" smtClean="0"/>
              <a:t>=   </a:t>
            </a:r>
          </a:p>
          <a:p>
            <a:pPr marL="109728" indent="0">
              <a:buNone/>
            </a:pPr>
            <a:r>
              <a:rPr lang="he-IL"/>
              <a:t> </a:t>
            </a:r>
            <a:r>
              <a:rPr lang="he-IL" smtClean="0"/>
              <a:t> </a:t>
            </a:r>
            <a:r>
              <a:rPr lang="he-IL" b="1" smtClean="0"/>
              <a:t>מספר השעות שמהוות יום עבודה תקני מלא</a:t>
            </a:r>
          </a:p>
          <a:p>
            <a:pPr marL="109728" indent="0">
              <a:buNone/>
            </a:pPr>
            <a:r>
              <a:rPr lang="he-IL" sz="2400" smtClean="0"/>
              <a:t>   נגזר </a:t>
            </a:r>
            <a:r>
              <a:rPr lang="he-IL" sz="2400" dirty="0"/>
              <a:t>מ</a:t>
            </a:r>
            <a:r>
              <a:rPr lang="he-IL" sz="2400" smtClean="0"/>
              <a:t>היקף </a:t>
            </a:r>
            <a:r>
              <a:rPr lang="he-IL" sz="2400" dirty="0" smtClean="0"/>
              <a:t>המשרה ומספר ימי העבודה </a:t>
            </a:r>
            <a:r>
              <a:rPr lang="he-IL" sz="2400" smtClean="0"/>
              <a:t>השבועיים הקבועים</a:t>
            </a:r>
          </a:p>
          <a:p>
            <a:pPr marL="109728" indent="0">
              <a:buNone/>
            </a:pPr>
            <a:r>
              <a:rPr lang="he-IL" smtClean="0"/>
              <a:t>   </a:t>
            </a:r>
            <a:r>
              <a:rPr lang="he-IL" sz="2400" smtClean="0"/>
              <a:t>התקן </a:t>
            </a:r>
            <a:r>
              <a:rPr lang="he-IL" sz="2400" dirty="0" smtClean="0"/>
              <a:t>היומי האישי של העובד מוצג </a:t>
            </a:r>
            <a:r>
              <a:rPr lang="he-IL" sz="2400" smtClean="0"/>
              <a:t>בגיליון המנותח                              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he-IL" sz="2400" smtClean="0"/>
              <a:t>   משמש לחישוב השלמה לתקן יומי ו"ערך" יום היעדרות</a:t>
            </a:r>
          </a:p>
          <a:p>
            <a:pPr marL="109728" indent="0">
              <a:buNone/>
            </a:pPr>
            <a:r>
              <a:rPr lang="he-IL" sz="2400" smtClean="0"/>
              <a:t> </a:t>
            </a:r>
          </a:p>
          <a:p>
            <a:r>
              <a:rPr lang="he-IL" sz="2400" smtClean="0"/>
              <a:t>שעות העבודה היומיות הן גמישות (</a:t>
            </a:r>
            <a:r>
              <a:rPr lang="he-IL" sz="2200" smtClean="0">
                <a:solidFill>
                  <a:prstClr val="black"/>
                </a:solidFill>
              </a:rPr>
              <a:t>ללא שינוי) </a:t>
            </a:r>
            <a:r>
              <a:rPr lang="he-IL" sz="2400" smtClean="0"/>
              <a:t>בכפוף למכסה החודשית</a:t>
            </a:r>
          </a:p>
          <a:p>
            <a:pPr marL="109728" indent="0">
              <a:buNone/>
            </a:pPr>
            <a:r>
              <a:rPr lang="he-IL" sz="2400" smtClean="0"/>
              <a:t>   בחילן נט מוצגת לעובד המכסה החודשית האישית – נכון לחודש הנוכחי</a:t>
            </a:r>
          </a:p>
          <a:p>
            <a:pPr marL="109728" indent="0">
              <a:buNone/>
            </a:pPr>
            <a:r>
              <a:rPr lang="he-IL" smtClean="0"/>
              <a:t> </a:t>
            </a:r>
            <a:endParaRPr lang="he-IL" dirty="0" smtClean="0"/>
          </a:p>
          <a:p>
            <a:pPr marL="109728" indent="0">
              <a:buNone/>
            </a:pPr>
            <a:r>
              <a:rPr lang="he-IL" sz="2400" smtClean="0"/>
              <a:t>בעת בחירה באופציה "יום מלא" - </a:t>
            </a:r>
            <a:r>
              <a:rPr lang="he-IL" sz="2400" dirty="0" smtClean="0"/>
              <a:t>יישתל התקן </a:t>
            </a:r>
            <a:r>
              <a:rPr lang="he-IL" sz="2400" smtClean="0"/>
              <a:t>היומי ב"גיליון מנותח"</a:t>
            </a:r>
            <a:endParaRPr lang="he-IL" sz="2400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תקן יומי לעובד חודשי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99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b="1" smtClean="0"/>
          </a:p>
          <a:p>
            <a:r>
              <a:rPr lang="he-IL" b="1" smtClean="0"/>
              <a:t>ממוצע </a:t>
            </a:r>
            <a:r>
              <a:rPr lang="he-IL" b="1" dirty="0" smtClean="0"/>
              <a:t>שעות </a:t>
            </a:r>
            <a:r>
              <a:rPr lang="he-IL" b="1" smtClean="0"/>
              <a:t>עבודה יומי = </a:t>
            </a:r>
          </a:p>
          <a:p>
            <a:pPr marL="109728" indent="0">
              <a:buNone/>
            </a:pPr>
            <a:r>
              <a:rPr lang="he-IL" smtClean="0"/>
              <a:t>  </a:t>
            </a:r>
            <a:r>
              <a:rPr lang="he-IL" sz="2400" smtClean="0"/>
              <a:t>מחושב לפי ממוצע </a:t>
            </a:r>
            <a:r>
              <a:rPr lang="he-IL" sz="2400" dirty="0" smtClean="0"/>
              <a:t>שעות העבודה בפועל ב- 3 </a:t>
            </a:r>
            <a:r>
              <a:rPr lang="he-IL" sz="2400" smtClean="0"/>
              <a:t>החודשים האחרונים</a:t>
            </a:r>
            <a:endParaRPr lang="en-US" sz="2400" smtClean="0"/>
          </a:p>
          <a:p>
            <a:pPr marL="109728" indent="0">
              <a:buNone/>
            </a:pPr>
            <a:r>
              <a:rPr lang="he-IL" smtClean="0"/>
              <a:t>  </a:t>
            </a:r>
            <a:r>
              <a:rPr lang="he-IL" sz="2400" smtClean="0"/>
              <a:t>החישוב דינמי וחל על 3 החודשים שקדמו לחודש הדיווח</a:t>
            </a:r>
          </a:p>
          <a:p>
            <a:pPr marL="109728" indent="0">
              <a:buNone/>
            </a:pPr>
            <a:endParaRPr lang="he-IL" sz="2400" smtClean="0"/>
          </a:p>
          <a:p>
            <a:pPr marL="109728" indent="0">
              <a:buNone/>
            </a:pPr>
            <a:endParaRPr lang="he-IL" sz="2400" smtClean="0"/>
          </a:p>
          <a:p>
            <a:pPr marL="109728" indent="0">
              <a:buNone/>
            </a:pPr>
            <a:r>
              <a:rPr lang="he-IL" sz="2400" smtClean="0"/>
              <a:t>הממוצע </a:t>
            </a:r>
            <a:r>
              <a:rPr lang="he-IL" sz="2400" dirty="0" smtClean="0"/>
              <a:t>היומי </a:t>
            </a:r>
            <a:r>
              <a:rPr lang="he-IL" sz="2400" smtClean="0"/>
              <a:t>האישי נכון לאותו חודש יוצג ב"גיליון</a:t>
            </a:r>
            <a:r>
              <a:rPr lang="en-US" sz="2400" smtClean="0"/>
              <a:t> </a:t>
            </a:r>
            <a:r>
              <a:rPr lang="he-IL" sz="2400" smtClean="0"/>
              <a:t>מנותח"</a:t>
            </a:r>
            <a:endParaRPr lang="he-IL" sz="2400" dirty="0" smtClean="0"/>
          </a:p>
          <a:p>
            <a:pPr marL="109728" indent="0">
              <a:buNone/>
            </a:pPr>
            <a:r>
              <a:rPr lang="he-IL" sz="2000" smtClean="0"/>
              <a:t>בעת  בחירה </a:t>
            </a:r>
            <a:r>
              <a:rPr lang="he-IL" sz="2000" dirty="0" smtClean="0"/>
              <a:t>באופציה </a:t>
            </a:r>
            <a:r>
              <a:rPr lang="he-IL" sz="2000" smtClean="0"/>
              <a:t>יום מלא - יישתל מספר שעות הממוצע היומי ב"גיליון מנותח"</a:t>
            </a:r>
            <a:r>
              <a:rPr lang="en-US" dirty="0"/>
              <a:t/>
            </a:r>
            <a:br>
              <a:rPr lang="en-US" dirty="0"/>
            </a:br>
            <a:r>
              <a:rPr lang="he-IL" dirty="0"/>
              <a:t>                                 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ממוצע שעות לעובד לפי שעות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6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marL="109728" lvl="0" indent="0">
              <a:buClr>
                <a:srgbClr val="2DA2BF"/>
              </a:buClr>
              <a:buNone/>
            </a:pPr>
            <a:endParaRPr lang="he-IL" sz="2400" b="1" smtClean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2400" b="1" smtClean="0">
                <a:solidFill>
                  <a:prstClr val="black"/>
                </a:solidFill>
              </a:rPr>
              <a:t>אדמין מרכז (רכז כ"א) רשאי לדווח במקרים חריגים                          ולאחר </a:t>
            </a:r>
            <a:r>
              <a:rPr lang="he-IL" sz="2400" b="1" u="sng">
                <a:solidFill>
                  <a:prstClr val="black"/>
                </a:solidFill>
              </a:rPr>
              <a:t>קבלת </a:t>
            </a:r>
            <a:r>
              <a:rPr lang="he-IL" sz="2400" b="1" u="sng" smtClean="0">
                <a:solidFill>
                  <a:prstClr val="black"/>
                </a:solidFill>
              </a:rPr>
              <a:t>אישור הגורם </a:t>
            </a:r>
            <a:r>
              <a:rPr lang="he-IL" sz="2400" b="1" u="sng">
                <a:solidFill>
                  <a:prstClr val="black"/>
                </a:solidFill>
              </a:rPr>
              <a:t>המוסמך באגף משאבי </a:t>
            </a:r>
            <a:r>
              <a:rPr lang="he-IL" sz="2400" b="1" u="sng" smtClean="0">
                <a:solidFill>
                  <a:prstClr val="black"/>
                </a:solidFill>
              </a:rPr>
              <a:t>אנוש</a:t>
            </a:r>
            <a:r>
              <a:rPr lang="he-IL" sz="2400" b="1" smtClean="0">
                <a:solidFill>
                  <a:prstClr val="black"/>
                </a:solidFill>
              </a:rPr>
              <a:t>                                              גם את הסמלים הבאים: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he-IL" smtClean="0"/>
          </a:p>
          <a:p>
            <a:pPr lvl="0">
              <a:buClr>
                <a:srgbClr val="2DA2BF"/>
              </a:buClr>
            </a:pPr>
            <a:r>
              <a:rPr lang="he-IL" sz="2400" smtClean="0">
                <a:solidFill>
                  <a:prstClr val="black"/>
                </a:solidFill>
              </a:rPr>
              <a:t>נוכחות - </a:t>
            </a:r>
            <a:r>
              <a:rPr lang="he-IL" sz="2400">
                <a:solidFill>
                  <a:prstClr val="black"/>
                </a:solidFill>
              </a:rPr>
              <a:t>מחליף מחיקת תנועות שהגיעו מהשעון כדי לסגור שורה</a:t>
            </a:r>
          </a:p>
          <a:p>
            <a:pPr lvl="0">
              <a:buClr>
                <a:srgbClr val="2DA2BF"/>
              </a:buClr>
            </a:pPr>
            <a:r>
              <a:rPr lang="he-IL" sz="2400">
                <a:solidFill>
                  <a:prstClr val="black"/>
                </a:solidFill>
              </a:rPr>
              <a:t>אי עבודה</a:t>
            </a:r>
          </a:p>
          <a:p>
            <a:pPr lvl="0">
              <a:buClr>
                <a:srgbClr val="2DA2BF"/>
              </a:buClr>
            </a:pPr>
            <a:r>
              <a:rPr lang="he-IL" sz="2400">
                <a:solidFill>
                  <a:prstClr val="black"/>
                </a:solidFill>
              </a:rPr>
              <a:t>יום מפעילים</a:t>
            </a:r>
          </a:p>
          <a:p>
            <a:pPr lvl="0">
              <a:buClr>
                <a:srgbClr val="2DA2BF"/>
              </a:buClr>
            </a:pPr>
            <a:r>
              <a:rPr lang="he-IL" sz="2400" smtClean="0">
                <a:solidFill>
                  <a:prstClr val="black"/>
                </a:solidFill>
              </a:rPr>
              <a:t>תאונה</a:t>
            </a:r>
          </a:p>
          <a:p>
            <a:pPr lvl="0">
              <a:buClr>
                <a:srgbClr val="2DA2BF"/>
              </a:buClr>
            </a:pPr>
            <a:r>
              <a:rPr lang="he-IL" sz="2400">
                <a:solidFill>
                  <a:prstClr val="black"/>
                </a:solidFill>
              </a:rPr>
              <a:t>היעדרות </a:t>
            </a:r>
            <a:r>
              <a:rPr lang="he-IL" sz="2400" smtClean="0">
                <a:solidFill>
                  <a:prstClr val="black"/>
                </a:solidFill>
              </a:rPr>
              <a:t>אישית - </a:t>
            </a:r>
            <a:r>
              <a:rPr lang="he-IL" sz="2400">
                <a:solidFill>
                  <a:prstClr val="black"/>
                </a:solidFill>
              </a:rPr>
              <a:t>להזנת חגים לבני דתות </a:t>
            </a:r>
            <a:r>
              <a:rPr lang="he-IL" sz="2400" smtClean="0">
                <a:solidFill>
                  <a:prstClr val="black"/>
                </a:solidFill>
              </a:rPr>
              <a:t>אחרות</a:t>
            </a:r>
            <a:endParaRPr lang="he-IL" dirty="0" smtClean="0"/>
          </a:p>
          <a:p>
            <a:pPr marL="109728" indent="0"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mtClean="0"/>
              <a:t>אדמין מרכז – </a:t>
            </a:r>
            <a:br>
              <a:rPr lang="he-IL" smtClean="0"/>
            </a:br>
            <a:r>
              <a:rPr lang="he-IL" smtClean="0"/>
              <a:t>סמלי נוכחות/היעדרות חריגים                    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563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2400" b="1" smtClean="0"/>
              <a:t>העובד – </a:t>
            </a:r>
          </a:p>
          <a:p>
            <a:r>
              <a:rPr lang="he-IL" sz="2000" smtClean="0"/>
              <a:t>יכול לדווח עדכונים ל</a:t>
            </a:r>
            <a:r>
              <a:rPr lang="he-IL" sz="2000" u="sng" smtClean="0"/>
              <a:t>חודש השוטף</a:t>
            </a:r>
            <a:r>
              <a:rPr lang="he-IL" sz="2000" smtClean="0"/>
              <a:t> בכל זמן</a:t>
            </a:r>
          </a:p>
          <a:p>
            <a:r>
              <a:rPr lang="he-IL" sz="2000" smtClean="0"/>
              <a:t>יכול לדווח עדכונים </a:t>
            </a:r>
            <a:r>
              <a:rPr lang="he-IL" sz="2000" u="sng" smtClean="0"/>
              <a:t>לחודש הקודם בלבד</a:t>
            </a:r>
            <a:r>
              <a:rPr lang="he-IL" sz="2000" smtClean="0"/>
              <a:t> ורק עד ה- 14 לחודש השוטף </a:t>
            </a:r>
            <a:r>
              <a:rPr lang="he-IL" sz="2000" b="1" smtClean="0"/>
              <a:t>(*)</a:t>
            </a:r>
          </a:p>
          <a:p>
            <a:pPr marL="109728" indent="0">
              <a:buNone/>
            </a:pPr>
            <a:r>
              <a:rPr lang="he-IL" sz="2000"/>
              <a:t> </a:t>
            </a:r>
            <a:r>
              <a:rPr lang="he-IL" sz="2000" smtClean="0"/>
              <a:t>   </a:t>
            </a:r>
            <a:r>
              <a:rPr lang="he-IL" sz="2000" u="sng" smtClean="0"/>
              <a:t>אחרי המועד זה לא ניתן יותר לעדכן  נוכחות בעבור החודש הקודם </a:t>
            </a:r>
            <a:r>
              <a:rPr lang="he-IL" sz="2000" smtClean="0"/>
              <a:t>!</a:t>
            </a:r>
          </a:p>
          <a:p>
            <a:r>
              <a:rPr lang="he-IL" sz="2000" smtClean="0"/>
              <a:t>פעמיים בחודש (אמצעו וסיומו) נשלח מייל עם תזכורת על דיווחים שגויים/חסרים</a:t>
            </a:r>
          </a:p>
          <a:p>
            <a:endParaRPr lang="he-IL" sz="2000"/>
          </a:p>
          <a:p>
            <a:pPr marL="109728" indent="0">
              <a:buNone/>
            </a:pPr>
            <a:r>
              <a:rPr lang="he-IL" sz="2400" b="1" smtClean="0"/>
              <a:t>מאשר נוכחות ובעלי התפקידים ביחידה ובמרכז –</a:t>
            </a:r>
          </a:p>
          <a:p>
            <a:r>
              <a:rPr lang="he-IL" sz="2000" smtClean="0"/>
              <a:t>יכול לאשר דיווחים שביצע העובד </a:t>
            </a:r>
            <a:r>
              <a:rPr lang="he-IL" sz="2000">
                <a:solidFill>
                  <a:prstClr val="black"/>
                </a:solidFill>
              </a:rPr>
              <a:t>ל</a:t>
            </a:r>
            <a:r>
              <a:rPr lang="he-IL" sz="2000" u="sng">
                <a:solidFill>
                  <a:prstClr val="black"/>
                </a:solidFill>
              </a:rPr>
              <a:t>חודש השוטף</a:t>
            </a:r>
            <a:r>
              <a:rPr lang="he-IL" sz="2000">
                <a:solidFill>
                  <a:prstClr val="black"/>
                </a:solidFill>
              </a:rPr>
              <a:t> בכל זמן</a:t>
            </a:r>
            <a:endParaRPr lang="he-IL" sz="2000" smtClean="0"/>
          </a:p>
          <a:p>
            <a:pPr lvl="0">
              <a:buClr>
                <a:srgbClr val="2DA2BF"/>
              </a:buClr>
            </a:pPr>
            <a:r>
              <a:rPr lang="he-IL" sz="2000">
                <a:solidFill>
                  <a:prstClr val="black"/>
                </a:solidFill>
              </a:rPr>
              <a:t>יכול </a:t>
            </a:r>
            <a:r>
              <a:rPr lang="he-IL" sz="2000" smtClean="0">
                <a:solidFill>
                  <a:prstClr val="black"/>
                </a:solidFill>
              </a:rPr>
              <a:t>לאשר דיווחים </a:t>
            </a:r>
            <a:r>
              <a:rPr lang="he-IL" sz="2000" u="sng">
                <a:solidFill>
                  <a:prstClr val="black"/>
                </a:solidFill>
              </a:rPr>
              <a:t>לחודש הקודם בלבד</a:t>
            </a:r>
            <a:r>
              <a:rPr lang="he-IL" sz="2000">
                <a:solidFill>
                  <a:prstClr val="black"/>
                </a:solidFill>
              </a:rPr>
              <a:t> ורק עד ה- </a:t>
            </a:r>
            <a:r>
              <a:rPr lang="he-IL" sz="2000" smtClean="0">
                <a:solidFill>
                  <a:prstClr val="black"/>
                </a:solidFill>
              </a:rPr>
              <a:t>17 </a:t>
            </a:r>
            <a:r>
              <a:rPr lang="he-IL" sz="2000">
                <a:solidFill>
                  <a:prstClr val="black"/>
                </a:solidFill>
              </a:rPr>
              <a:t>לחודש השוטף </a:t>
            </a:r>
            <a:r>
              <a:rPr lang="he-IL" sz="2000" b="1">
                <a:solidFill>
                  <a:prstClr val="black"/>
                </a:solidFill>
              </a:rPr>
              <a:t>(*)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2000">
                <a:solidFill>
                  <a:prstClr val="black"/>
                </a:solidFill>
              </a:rPr>
              <a:t>    </a:t>
            </a:r>
            <a:r>
              <a:rPr lang="he-IL" sz="2000" u="sng">
                <a:solidFill>
                  <a:prstClr val="black"/>
                </a:solidFill>
              </a:rPr>
              <a:t>אחרי המועד זה לא ניתן יותר </a:t>
            </a:r>
            <a:r>
              <a:rPr lang="he-IL" sz="2000" u="sng" smtClean="0">
                <a:solidFill>
                  <a:prstClr val="black"/>
                </a:solidFill>
              </a:rPr>
              <a:t>לאשר עדכונים בעבור </a:t>
            </a:r>
            <a:r>
              <a:rPr lang="he-IL" sz="2000" u="sng">
                <a:solidFill>
                  <a:prstClr val="black"/>
                </a:solidFill>
              </a:rPr>
              <a:t>החודש </a:t>
            </a:r>
            <a:r>
              <a:rPr lang="he-IL" sz="2000" u="sng" smtClean="0">
                <a:solidFill>
                  <a:prstClr val="black"/>
                </a:solidFill>
              </a:rPr>
              <a:t>הקודם !</a:t>
            </a:r>
            <a:endParaRPr lang="he-IL" sz="2000" u="sng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2000" smtClean="0">
                <a:solidFill>
                  <a:prstClr val="black"/>
                </a:solidFill>
              </a:rPr>
              <a:t>באמצע החודש נשלח </a:t>
            </a:r>
            <a:r>
              <a:rPr lang="he-IL" sz="2000">
                <a:solidFill>
                  <a:prstClr val="black"/>
                </a:solidFill>
              </a:rPr>
              <a:t>מייל </a:t>
            </a:r>
            <a:r>
              <a:rPr lang="he-IL" sz="1800" smtClean="0">
                <a:solidFill>
                  <a:prstClr val="black"/>
                </a:solidFill>
              </a:rPr>
              <a:t>ל</a:t>
            </a:r>
            <a:r>
              <a:rPr lang="he-IL" sz="1800" u="sng" smtClean="0">
                <a:solidFill>
                  <a:prstClr val="black"/>
                </a:solidFill>
              </a:rPr>
              <a:t>מאשר ולרפרנט נוכחות</a:t>
            </a:r>
            <a:r>
              <a:rPr lang="he-IL" sz="1800" smtClean="0">
                <a:solidFill>
                  <a:prstClr val="black"/>
                </a:solidFill>
              </a:rPr>
              <a:t> </a:t>
            </a:r>
            <a:r>
              <a:rPr lang="he-IL" sz="2000">
                <a:solidFill>
                  <a:prstClr val="black"/>
                </a:solidFill>
              </a:rPr>
              <a:t>-</a:t>
            </a:r>
            <a:r>
              <a:rPr lang="he-IL" sz="2000" smtClean="0">
                <a:solidFill>
                  <a:prstClr val="black"/>
                </a:solidFill>
              </a:rPr>
              <a:t>תזכורת לדיווחים לא מאושרים </a:t>
            </a:r>
            <a:endParaRPr lang="he-IL" sz="2000">
              <a:solidFill>
                <a:prstClr val="black"/>
              </a:solidFill>
            </a:endParaRPr>
          </a:p>
          <a:p>
            <a:endParaRPr lang="he-IL" dirty="0"/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2000" b="1" smtClean="0">
                <a:solidFill>
                  <a:prstClr val="black"/>
                </a:solidFill>
              </a:rPr>
              <a:t>(*) יש להקפיד לדווח / לאשר עדכונים בזמן כדי שהעובד לא ייפגע בשכרו ! 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2000" smtClean="0">
                <a:solidFill>
                  <a:prstClr val="black"/>
                </a:solidFill>
              </a:rPr>
              <a:t>תאריכים אלה יכולים להשתנות בחודשים בהם יש חגים/חופשות ארוכות</a:t>
            </a:r>
            <a:endParaRPr lang="he-IL" sz="2000">
              <a:solidFill>
                <a:prstClr val="black"/>
              </a:solidFill>
            </a:endParaRPr>
          </a:p>
          <a:p>
            <a:pPr>
              <a:buNone/>
            </a:pP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mtClean="0"/>
              <a:t>מועדי זמינות מערכת חילן-נט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251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he-IL" sz="2000" smtClean="0">
              <a:solidFill>
                <a:prstClr val="black"/>
              </a:solidFill>
            </a:endParaRPr>
          </a:p>
          <a:p>
            <a:r>
              <a:rPr lang="he-IL" sz="2000" smtClean="0">
                <a:solidFill>
                  <a:prstClr val="black"/>
                </a:solidFill>
              </a:rPr>
              <a:t>18.6 - ישלחו סיסמאות כניסה לבעלי תפקידים</a:t>
            </a:r>
          </a:p>
          <a:p>
            <a:r>
              <a:rPr lang="he-IL" sz="2000" smtClean="0">
                <a:solidFill>
                  <a:prstClr val="black"/>
                </a:solidFill>
              </a:rPr>
              <a:t>השבוע יישלח מייל תזכורת והבהרה למאשרי נוכחות סגל אקדמי</a:t>
            </a:r>
          </a:p>
          <a:p>
            <a:r>
              <a:rPr lang="he-IL" sz="2000" smtClean="0">
                <a:solidFill>
                  <a:prstClr val="black"/>
                </a:solidFill>
              </a:rPr>
              <a:t>23.6 - יישלחו סיסמאות כניסה לכל העובדים והמאשרים</a:t>
            </a:r>
          </a:p>
          <a:p>
            <a:r>
              <a:rPr lang="he-IL" sz="2000" smtClean="0">
                <a:solidFill>
                  <a:prstClr val="black"/>
                </a:solidFill>
              </a:rPr>
              <a:t>בין התארכים 24.6 – 29.6 - סבב הדרכות לעובדים ולמאשרי נוכחות</a:t>
            </a:r>
          </a:p>
          <a:p>
            <a:endParaRPr lang="he-IL" sz="2000">
              <a:solidFill>
                <a:prstClr val="black"/>
              </a:solidFill>
            </a:endParaRPr>
          </a:p>
          <a:p>
            <a:r>
              <a:rPr lang="he-IL" sz="2000" b="1" smtClean="0">
                <a:solidFill>
                  <a:prstClr val="black"/>
                </a:solidFill>
              </a:rPr>
              <a:t>נוכחות חודש מאי </a:t>
            </a:r>
            <a:r>
              <a:rPr lang="he-IL" sz="2000" smtClean="0">
                <a:solidFill>
                  <a:prstClr val="black"/>
                </a:solidFill>
              </a:rPr>
              <a:t>– החודש האחרון עם דוחות בניירת                                              העובדים יעודכנו נוכחות ידנית על גבי הדוחות שנשלחו ויוזנו במדור בקרה </a:t>
            </a:r>
          </a:p>
          <a:p>
            <a:endParaRPr lang="he-IL" sz="2000">
              <a:solidFill>
                <a:prstClr val="black"/>
              </a:solidFill>
            </a:endParaRPr>
          </a:p>
          <a:p>
            <a:r>
              <a:rPr lang="he-IL" sz="2000" b="1" smtClean="0">
                <a:solidFill>
                  <a:prstClr val="black"/>
                </a:solidFill>
              </a:rPr>
              <a:t>נוכחות חודש יוני </a:t>
            </a:r>
            <a:r>
              <a:rPr lang="he-IL" sz="2000" smtClean="0">
                <a:solidFill>
                  <a:prstClr val="black"/>
                </a:solidFill>
              </a:rPr>
              <a:t>– החודש הראשון לעדכון נוכחות במערכת חילן נט                      העובדים ידווחו את העדכונים במערכת  ואלה יאושרו ע"י מאשר נוכחות</a:t>
            </a:r>
            <a:endParaRPr lang="he-IL" sz="2000">
              <a:solidFill>
                <a:prstClr val="black"/>
              </a:solidFill>
            </a:endParaRPr>
          </a:p>
          <a:p>
            <a:pPr marL="109728" indent="0">
              <a:buNone/>
            </a:pPr>
            <a:r>
              <a:rPr lang="he-IL" sz="2000" b="1" smtClean="0">
                <a:solidFill>
                  <a:prstClr val="black"/>
                </a:solidFill>
              </a:rPr>
              <a:t>לינקים למדריכים:</a:t>
            </a:r>
          </a:p>
          <a:p>
            <a:r>
              <a:rPr lang="he-IL" sz="2000" u="sng">
                <a:hlinkClick r:id="rId2"/>
              </a:rPr>
              <a:t>מדריך למדווח נוכחות</a:t>
            </a:r>
            <a:endParaRPr lang="en-US" sz="2000"/>
          </a:p>
          <a:p>
            <a:r>
              <a:rPr lang="he-IL" sz="2000" u="sng">
                <a:hlinkClick r:id="rId3"/>
              </a:rPr>
              <a:t>מדריך למאשר </a:t>
            </a:r>
            <a:r>
              <a:rPr lang="he-IL" sz="2000" u="sng" smtClean="0">
                <a:hlinkClick r:id="rId3"/>
              </a:rPr>
              <a:t>נוכחות</a:t>
            </a:r>
            <a:endParaRPr lang="he-IL" sz="2000" u="sng"/>
          </a:p>
          <a:p>
            <a:r>
              <a:rPr lang="he-IL" sz="2000" u="sng" smtClean="0">
                <a:hlinkClick r:id="rId4"/>
              </a:rPr>
              <a:t>הנחיות נוכחות</a:t>
            </a:r>
            <a:r>
              <a:rPr lang="he-IL" sz="2000" u="sng" smtClean="0"/>
              <a:t> </a:t>
            </a:r>
            <a:endParaRPr lang="en-US" sz="2000"/>
          </a:p>
          <a:p>
            <a:endParaRPr lang="he-IL" sz="2000" smtClean="0">
              <a:solidFill>
                <a:prstClr val="black"/>
              </a:solidFill>
            </a:endParaRPr>
          </a:p>
          <a:p>
            <a:pPr marL="109728" indent="0">
              <a:buNone/>
            </a:pPr>
            <a:r>
              <a:rPr lang="he-IL" sz="2000" smtClean="0">
                <a:solidFill>
                  <a:prstClr val="black"/>
                </a:solidFill>
              </a:rPr>
              <a:t>                                </a:t>
            </a:r>
            <a:r>
              <a:rPr lang="he-IL" sz="2600" b="1" smtClean="0">
                <a:solidFill>
                  <a:schemeClr val="bg2">
                    <a:lumMod val="50000"/>
                  </a:schemeClr>
                </a:solidFill>
              </a:rPr>
              <a:t>שיהיה לנו בהצלחה </a:t>
            </a:r>
          </a:p>
          <a:p>
            <a:endParaRPr lang="he-IL" sz="2000">
              <a:solidFill>
                <a:prstClr val="black"/>
              </a:solidFill>
            </a:endParaRPr>
          </a:p>
          <a:p>
            <a:pPr marL="109728" indent="0">
              <a:buNone/>
            </a:pPr>
            <a:endParaRPr lang="he-IL" sz="2400" b="1" smtClean="0"/>
          </a:p>
          <a:p>
            <a:endParaRPr lang="he-IL" sz="2400" b="1" smtClean="0"/>
          </a:p>
          <a:p>
            <a:endParaRPr lang="he-IL" sz="2000"/>
          </a:p>
          <a:p>
            <a:pPr>
              <a:buNone/>
            </a:pP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mtClean="0"/>
              <a:t>מערכת חילן-נט – המשך עלייה לאוויר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99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e-IL" sz="1800" b="1" u="sng" dirty="0" smtClean="0"/>
              <a:t>העובד-</a:t>
            </a:r>
            <a:r>
              <a:rPr lang="he-IL" sz="1800" dirty="0" smtClean="0"/>
              <a:t>   </a:t>
            </a:r>
          </a:p>
          <a:p>
            <a:r>
              <a:rPr lang="he-IL" sz="1800" dirty="0" smtClean="0"/>
              <a:t>עדכון נוכחות</a:t>
            </a:r>
          </a:p>
          <a:p>
            <a:r>
              <a:rPr lang="he-IL" sz="1800" dirty="0" smtClean="0"/>
              <a:t>צפייה ב - דיווחים חודשים קודמים, </a:t>
            </a:r>
            <a:r>
              <a:rPr lang="he-IL" sz="1800" dirty="0" err="1" smtClean="0"/>
              <a:t>גליון</a:t>
            </a:r>
            <a:r>
              <a:rPr lang="he-IL" sz="1800" dirty="0" smtClean="0"/>
              <a:t> מנותח (מסכם), יתרות וניצולים </a:t>
            </a:r>
          </a:p>
          <a:p>
            <a:r>
              <a:rPr lang="he-IL" sz="1800" dirty="0" smtClean="0"/>
              <a:t>כל ההרשאות </a:t>
            </a:r>
            <a:r>
              <a:rPr lang="he-IL" sz="1800" u="sng" dirty="0" smtClean="0"/>
              <a:t>לעצמו בלבד</a:t>
            </a:r>
          </a:p>
          <a:p>
            <a:pPr marL="109728" indent="0">
              <a:buNone/>
            </a:pPr>
            <a:endParaRPr lang="he-IL" sz="1800" b="1" u="sng" dirty="0"/>
          </a:p>
          <a:p>
            <a:pPr marL="109728" indent="0">
              <a:buNone/>
            </a:pPr>
            <a:r>
              <a:rPr lang="he-IL" sz="1800" b="1" u="sng" dirty="0" smtClean="0"/>
              <a:t>מאשר נוכחות- </a:t>
            </a:r>
          </a:p>
          <a:p>
            <a:pPr lvl="0">
              <a:buClr>
                <a:srgbClr val="2DA2BF"/>
              </a:buClr>
            </a:pPr>
            <a:r>
              <a:rPr lang="he-IL" sz="1800" dirty="0">
                <a:solidFill>
                  <a:prstClr val="black"/>
                </a:solidFill>
              </a:rPr>
              <a:t>אישור נוכחות </a:t>
            </a: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צפייה </a:t>
            </a:r>
            <a:r>
              <a:rPr lang="he-IL" sz="1900" dirty="0">
                <a:solidFill>
                  <a:prstClr val="black"/>
                </a:solidFill>
              </a:rPr>
              <a:t>ב - </a:t>
            </a:r>
            <a:r>
              <a:rPr lang="he-IL" sz="1900" dirty="0" smtClean="0">
                <a:solidFill>
                  <a:prstClr val="black"/>
                </a:solidFill>
              </a:rPr>
              <a:t>דיווחי </a:t>
            </a:r>
            <a:r>
              <a:rPr lang="he-IL" sz="1900" dirty="0">
                <a:solidFill>
                  <a:prstClr val="black"/>
                </a:solidFill>
              </a:rPr>
              <a:t>חודשים קודמים, </a:t>
            </a:r>
            <a:r>
              <a:rPr lang="he-IL" sz="1900" dirty="0" smtClean="0">
                <a:solidFill>
                  <a:prstClr val="black"/>
                </a:solidFill>
              </a:rPr>
              <a:t>גיליון </a:t>
            </a:r>
            <a:r>
              <a:rPr lang="he-IL" sz="1900" dirty="0">
                <a:solidFill>
                  <a:prstClr val="black"/>
                </a:solidFill>
              </a:rPr>
              <a:t>מנותח (מסכם</a:t>
            </a:r>
            <a:r>
              <a:rPr lang="he-IL" sz="1900" dirty="0" smtClean="0">
                <a:solidFill>
                  <a:prstClr val="black"/>
                </a:solidFill>
              </a:rPr>
              <a:t>),ביתרות </a:t>
            </a:r>
            <a:r>
              <a:rPr lang="he-IL" sz="1900" dirty="0">
                <a:solidFill>
                  <a:prstClr val="black"/>
                </a:solidFill>
              </a:rPr>
              <a:t>וניצולים </a:t>
            </a:r>
            <a:endParaRPr lang="he-IL" sz="19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שליפת דוחות</a:t>
            </a:r>
          </a:p>
          <a:p>
            <a:pPr lvl="0">
              <a:buClr>
                <a:srgbClr val="2DA2BF"/>
              </a:buClr>
            </a:pPr>
            <a:r>
              <a:rPr lang="he-IL" sz="1800" dirty="0">
                <a:solidFill>
                  <a:prstClr val="black"/>
                </a:solidFill>
              </a:rPr>
              <a:t>עדכון נוכחות </a:t>
            </a:r>
            <a:r>
              <a:rPr lang="he-IL" sz="1800" dirty="0" smtClean="0">
                <a:solidFill>
                  <a:prstClr val="black"/>
                </a:solidFill>
              </a:rPr>
              <a:t> - במצב חריג בלבד</a:t>
            </a:r>
            <a:endParaRPr lang="he-IL" sz="18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כל ההרשאות הן על </a:t>
            </a:r>
            <a:r>
              <a:rPr lang="he-IL" sz="1900" u="sng" dirty="0" smtClean="0">
                <a:solidFill>
                  <a:prstClr val="black"/>
                </a:solidFill>
              </a:rPr>
              <a:t>כל העובדים שהוסמך לאשר את הנוכחות שלהם</a:t>
            </a:r>
          </a:p>
          <a:p>
            <a:pPr lvl="0">
              <a:buClr>
                <a:srgbClr val="2DA2BF"/>
              </a:buClr>
            </a:pPr>
            <a:endParaRPr lang="he-IL" sz="1900" u="sng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1900" b="1" u="sng" dirty="0" smtClean="0">
                <a:solidFill>
                  <a:prstClr val="black"/>
                </a:solidFill>
              </a:rPr>
              <a:t>"עץ ארגוני" </a:t>
            </a:r>
            <a:r>
              <a:rPr lang="he-IL" sz="1900" dirty="0" smtClean="0">
                <a:solidFill>
                  <a:prstClr val="black"/>
                </a:solidFill>
              </a:rPr>
              <a:t>עובד </a:t>
            </a:r>
            <a:r>
              <a:rPr lang="he-IL" sz="1900" dirty="0" err="1" smtClean="0">
                <a:solidFill>
                  <a:prstClr val="black"/>
                </a:solidFill>
              </a:rPr>
              <a:t>משוייך</a:t>
            </a:r>
            <a:r>
              <a:rPr lang="he-IL" sz="1900" dirty="0" smtClean="0">
                <a:solidFill>
                  <a:prstClr val="black"/>
                </a:solidFill>
              </a:rPr>
              <a:t> ל"מאשר נוכחות". כל "מאשר נוכחות" </a:t>
            </a:r>
            <a:r>
              <a:rPr lang="he-IL" sz="1900" dirty="0" err="1" smtClean="0">
                <a:solidFill>
                  <a:prstClr val="black"/>
                </a:solidFill>
              </a:rPr>
              <a:t>משוייך</a:t>
            </a:r>
            <a:r>
              <a:rPr lang="he-IL" sz="1900" dirty="0" smtClean="0">
                <a:solidFill>
                  <a:prstClr val="black"/>
                </a:solidFill>
              </a:rPr>
              <a:t> ל"מאשר נוכחות" שלו – עד לרמת מנהל היחידה רמ"ה/ראש אגף. מנהל היחידה כפוף למנכ"ל </a:t>
            </a:r>
            <a:endParaRPr lang="he-IL" sz="1900" b="1" u="sng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endParaRPr lang="he-IL" sz="19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he-IL" sz="1900" dirty="0">
              <a:solidFill>
                <a:prstClr val="black"/>
              </a:solidFill>
            </a:endParaRPr>
          </a:p>
          <a:p>
            <a:endParaRPr lang="he-IL" sz="1800" dirty="0" smtClean="0"/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mtClean="0"/>
              <a:t> סוגי משתמשים בחילן - נט</a:t>
            </a:r>
            <a:br>
              <a:rPr lang="he-IL" smtClean="0"/>
            </a:br>
            <a:r>
              <a:rPr lang="he-IL" smtClean="0"/>
              <a:t>והרשאות המערכת  שלהם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he-IL" sz="1800" b="1" u="sng" dirty="0" smtClean="0"/>
          </a:p>
          <a:p>
            <a:pPr marL="109728" indent="0">
              <a:buNone/>
            </a:pPr>
            <a:endParaRPr lang="he-IL" sz="1800" b="1" u="sng" dirty="0"/>
          </a:p>
          <a:p>
            <a:pPr marL="109728" indent="0">
              <a:buNone/>
            </a:pPr>
            <a:r>
              <a:rPr lang="he-IL" sz="1800" b="1" u="sng" dirty="0" smtClean="0"/>
              <a:t>רפרנט נוכחות- </a:t>
            </a:r>
            <a:r>
              <a:rPr lang="he-IL" sz="1800" dirty="0" smtClean="0"/>
              <a:t> </a:t>
            </a:r>
          </a:p>
          <a:p>
            <a:pPr marL="109728" indent="0">
              <a:buNone/>
            </a:pPr>
            <a:r>
              <a:rPr lang="he-IL" sz="1800" dirty="0" smtClean="0"/>
              <a:t>תמיכה בעובדים </a:t>
            </a:r>
            <a:r>
              <a:rPr lang="he-IL" sz="1800" dirty="0" err="1" smtClean="0"/>
              <a:t>ומאשרי</a:t>
            </a:r>
            <a:r>
              <a:rPr lang="he-IL" sz="1800" dirty="0" smtClean="0"/>
              <a:t> נוכחות (בדגש על סגל אקדמי) והנחיית כללי הנוכחות</a:t>
            </a:r>
          </a:p>
          <a:p>
            <a:pPr marL="109728" indent="0">
              <a:buNone/>
            </a:pPr>
            <a:endParaRPr lang="he-IL" sz="1800" dirty="0" smtClean="0"/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שליפת דוחות</a:t>
            </a: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צפייה </a:t>
            </a:r>
            <a:r>
              <a:rPr lang="he-IL" sz="1900" dirty="0">
                <a:solidFill>
                  <a:prstClr val="black"/>
                </a:solidFill>
              </a:rPr>
              <a:t>ב - </a:t>
            </a:r>
            <a:r>
              <a:rPr lang="he-IL" sz="1900" dirty="0" smtClean="0">
                <a:solidFill>
                  <a:prstClr val="black"/>
                </a:solidFill>
              </a:rPr>
              <a:t>דיווחי </a:t>
            </a:r>
            <a:r>
              <a:rPr lang="he-IL" sz="1900" dirty="0">
                <a:solidFill>
                  <a:prstClr val="black"/>
                </a:solidFill>
              </a:rPr>
              <a:t>חודשים קודמים, </a:t>
            </a:r>
            <a:r>
              <a:rPr lang="he-IL" sz="1900" dirty="0" smtClean="0">
                <a:solidFill>
                  <a:prstClr val="black"/>
                </a:solidFill>
              </a:rPr>
              <a:t>גיליון </a:t>
            </a:r>
            <a:r>
              <a:rPr lang="he-IL" sz="1900" dirty="0">
                <a:solidFill>
                  <a:prstClr val="black"/>
                </a:solidFill>
              </a:rPr>
              <a:t>מנותח (מסכם), </a:t>
            </a:r>
            <a:r>
              <a:rPr lang="he-IL" sz="1900" dirty="0" smtClean="0">
                <a:solidFill>
                  <a:prstClr val="black"/>
                </a:solidFill>
              </a:rPr>
              <a:t>יתרות </a:t>
            </a:r>
            <a:r>
              <a:rPr lang="he-IL" sz="1900" dirty="0">
                <a:solidFill>
                  <a:prstClr val="black"/>
                </a:solidFill>
              </a:rPr>
              <a:t>וניצולים </a:t>
            </a:r>
          </a:p>
          <a:p>
            <a:pPr lvl="0">
              <a:buClr>
                <a:srgbClr val="2DA2BF"/>
              </a:buClr>
            </a:pPr>
            <a:r>
              <a:rPr lang="he-IL" sz="1900" dirty="0">
                <a:solidFill>
                  <a:prstClr val="black"/>
                </a:solidFill>
              </a:rPr>
              <a:t>קבלת מייל אחת לחודש עם רשימת עובדים עם דיווחים לא מאושרים</a:t>
            </a:r>
          </a:p>
          <a:p>
            <a:pPr lvl="0">
              <a:buClr>
                <a:srgbClr val="2DA2BF"/>
              </a:buClr>
            </a:pPr>
            <a:r>
              <a:rPr lang="he-IL" sz="1800" dirty="0" smtClean="0">
                <a:solidFill>
                  <a:prstClr val="black"/>
                </a:solidFill>
              </a:rPr>
              <a:t>עדכון נוכחות – במצב חריג בלבד</a:t>
            </a:r>
          </a:p>
          <a:p>
            <a:pPr lvl="0">
              <a:buClr>
                <a:srgbClr val="2DA2BF"/>
              </a:buClr>
            </a:pPr>
            <a:r>
              <a:rPr lang="he-IL" sz="1800" dirty="0">
                <a:solidFill>
                  <a:prstClr val="black"/>
                </a:solidFill>
              </a:rPr>
              <a:t>אישור </a:t>
            </a:r>
            <a:r>
              <a:rPr lang="he-IL" sz="1800" dirty="0" smtClean="0">
                <a:solidFill>
                  <a:prstClr val="black"/>
                </a:solidFill>
              </a:rPr>
              <a:t>נוכחות</a:t>
            </a:r>
            <a:r>
              <a:rPr lang="he-IL" sz="1800" dirty="0">
                <a:solidFill>
                  <a:prstClr val="black"/>
                </a:solidFill>
              </a:rPr>
              <a:t>– במצב חריג בלבד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1800" dirty="0" smtClean="0">
                <a:solidFill>
                  <a:prstClr val="black"/>
                </a:solidFill>
              </a:rPr>
              <a:t>    (רפרנט שהוגדר כ</a:t>
            </a:r>
            <a:r>
              <a:rPr lang="he-IL" sz="1800" u="sng" dirty="0" smtClean="0">
                <a:solidFill>
                  <a:prstClr val="black"/>
                </a:solidFill>
              </a:rPr>
              <a:t>מורשה צפייה בלבד </a:t>
            </a:r>
            <a:r>
              <a:rPr lang="he-IL" sz="1800" dirty="0" smtClean="0">
                <a:solidFill>
                  <a:prstClr val="black"/>
                </a:solidFill>
              </a:rPr>
              <a:t>לא יכול לעדכן או לאשר נוכחות לעובדים)</a:t>
            </a:r>
            <a:endParaRPr lang="he-IL" sz="18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כל ההרשאות </a:t>
            </a:r>
            <a:r>
              <a:rPr lang="he-IL" sz="1900" dirty="0">
                <a:solidFill>
                  <a:prstClr val="black"/>
                </a:solidFill>
              </a:rPr>
              <a:t>הן על </a:t>
            </a:r>
            <a:r>
              <a:rPr lang="he-IL" sz="1900" u="sng" dirty="0" smtClean="0">
                <a:solidFill>
                  <a:prstClr val="black"/>
                </a:solidFill>
              </a:rPr>
              <a:t>כל העובדים ביחידה הארגונית </a:t>
            </a:r>
            <a:r>
              <a:rPr lang="he-IL" sz="1900" dirty="0" smtClean="0">
                <a:solidFill>
                  <a:prstClr val="black"/>
                </a:solidFill>
              </a:rPr>
              <a:t>שמשמש רפרנט שלה</a:t>
            </a:r>
            <a:endParaRPr lang="he-IL" sz="1800" dirty="0" smtClean="0"/>
          </a:p>
          <a:p>
            <a:pPr marL="109728" indent="0">
              <a:buNone/>
            </a:pPr>
            <a:endParaRPr lang="he-IL" sz="1800" b="1" u="sng" dirty="0"/>
          </a:p>
          <a:p>
            <a:pPr marL="109728" lvl="0" indent="0">
              <a:buClr>
                <a:srgbClr val="2DA2BF"/>
              </a:buClr>
              <a:buNone/>
            </a:pPr>
            <a:endParaRPr lang="he-IL" sz="1900" dirty="0">
              <a:solidFill>
                <a:prstClr val="black"/>
              </a:solidFill>
            </a:endParaRPr>
          </a:p>
          <a:p>
            <a:endParaRPr lang="he-IL" sz="1800" dirty="0" smtClean="0"/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mtClean="0"/>
              <a:t>בעלי תפקידים ביחידה</a:t>
            </a:r>
            <a:br>
              <a:rPr lang="he-IL" smtClean="0"/>
            </a:br>
            <a:r>
              <a:rPr lang="he-IL" smtClean="0"/>
              <a:t>והרשאות המערכת  שלהם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47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he-IL" sz="1800" b="1" u="sng" dirty="0"/>
          </a:p>
          <a:p>
            <a:pPr marL="109728" indent="0">
              <a:buNone/>
            </a:pPr>
            <a:r>
              <a:rPr lang="he-IL" sz="1800" b="1" u="sng" dirty="0" err="1" smtClean="0"/>
              <a:t>אדמין</a:t>
            </a:r>
            <a:r>
              <a:rPr lang="he-IL" sz="1800" b="1" u="sng" dirty="0" smtClean="0"/>
              <a:t> יחידה – </a:t>
            </a:r>
          </a:p>
          <a:p>
            <a:pPr marL="109728" indent="0">
              <a:buNone/>
            </a:pPr>
            <a:r>
              <a:rPr lang="he-IL" sz="1800" dirty="0" smtClean="0"/>
              <a:t>טיפול באירועי נוכחות חריגים ושליפת מידע בהתאם לצורכי מנהלי היחידות</a:t>
            </a:r>
            <a:endParaRPr lang="he-IL" sz="1800" dirty="0"/>
          </a:p>
          <a:p>
            <a:pPr marL="109728" indent="0">
              <a:buNone/>
            </a:pPr>
            <a:endParaRPr lang="he-IL" sz="1800" b="1" u="sng" dirty="0" smtClean="0"/>
          </a:p>
          <a:p>
            <a:r>
              <a:rPr lang="he-IL" sz="1800" dirty="0" smtClean="0">
                <a:solidFill>
                  <a:prstClr val="black"/>
                </a:solidFill>
              </a:rPr>
              <a:t>הרשאה </a:t>
            </a:r>
            <a:r>
              <a:rPr lang="he-IL" sz="1800" dirty="0">
                <a:solidFill>
                  <a:prstClr val="black"/>
                </a:solidFill>
              </a:rPr>
              <a:t>לסמלי נוכחות מיוחדים (תקלה ושכחה 2)  – הזנה </a:t>
            </a:r>
            <a:r>
              <a:rPr lang="he-IL" sz="1800" dirty="0" smtClean="0">
                <a:solidFill>
                  <a:prstClr val="black"/>
                </a:solidFill>
              </a:rPr>
              <a:t>ואישור</a:t>
            </a:r>
          </a:p>
          <a:p>
            <a:pPr lvl="0">
              <a:buClr>
                <a:srgbClr val="2DA2BF"/>
              </a:buClr>
            </a:pPr>
            <a:r>
              <a:rPr lang="he-IL" sz="1900" dirty="0">
                <a:solidFill>
                  <a:prstClr val="black"/>
                </a:solidFill>
              </a:rPr>
              <a:t>צפייה ב - </a:t>
            </a:r>
            <a:r>
              <a:rPr lang="he-IL" sz="1900" dirty="0" smtClean="0">
                <a:solidFill>
                  <a:prstClr val="black"/>
                </a:solidFill>
              </a:rPr>
              <a:t>דיווחי </a:t>
            </a:r>
            <a:r>
              <a:rPr lang="he-IL" sz="1900" dirty="0">
                <a:solidFill>
                  <a:prstClr val="black"/>
                </a:solidFill>
              </a:rPr>
              <a:t>חודשים קודמים, </a:t>
            </a:r>
            <a:r>
              <a:rPr lang="he-IL" sz="1900" dirty="0" smtClean="0">
                <a:solidFill>
                  <a:prstClr val="black"/>
                </a:solidFill>
              </a:rPr>
              <a:t>גיליון </a:t>
            </a:r>
            <a:r>
              <a:rPr lang="he-IL" sz="1900" dirty="0">
                <a:solidFill>
                  <a:prstClr val="black"/>
                </a:solidFill>
              </a:rPr>
              <a:t>מנותח (מסכם), </a:t>
            </a:r>
            <a:r>
              <a:rPr lang="he-IL" sz="1900" dirty="0" smtClean="0">
                <a:solidFill>
                  <a:prstClr val="black"/>
                </a:solidFill>
              </a:rPr>
              <a:t>יתרות </a:t>
            </a:r>
            <a:r>
              <a:rPr lang="he-IL" sz="1900" dirty="0">
                <a:solidFill>
                  <a:prstClr val="black"/>
                </a:solidFill>
              </a:rPr>
              <a:t>וניצולים </a:t>
            </a:r>
          </a:p>
          <a:p>
            <a:pPr lvl="0">
              <a:buClr>
                <a:srgbClr val="2DA2BF"/>
              </a:buClr>
            </a:pPr>
            <a:r>
              <a:rPr lang="he-IL" sz="1900" dirty="0">
                <a:solidFill>
                  <a:prstClr val="black"/>
                </a:solidFill>
              </a:rPr>
              <a:t>שליפת </a:t>
            </a:r>
            <a:r>
              <a:rPr lang="he-IL" sz="1900" dirty="0" smtClean="0">
                <a:solidFill>
                  <a:prstClr val="black"/>
                </a:solidFill>
              </a:rPr>
              <a:t>דוחות</a:t>
            </a: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האצלת סמכות "מאשר נוכחות" לעובד אחר בעת הצורך                                                                מואצל מקבל את כל ההרשאות שיש למאשר הנוכחות ה"מאציל"  (כולל אישור אוטומטי)</a:t>
            </a:r>
            <a:endParaRPr lang="he-IL" sz="1900" dirty="0">
              <a:solidFill>
                <a:prstClr val="black"/>
              </a:solidFill>
            </a:endParaRPr>
          </a:p>
          <a:p>
            <a:r>
              <a:rPr lang="he-IL" sz="1800" dirty="0" smtClean="0"/>
              <a:t>עדכון נוכחות  - במצב חריג בלבד</a:t>
            </a:r>
          </a:p>
          <a:p>
            <a:r>
              <a:rPr lang="he-IL" sz="1800" dirty="0" smtClean="0"/>
              <a:t> אישור נוכחות </a:t>
            </a:r>
            <a:r>
              <a:rPr lang="he-IL" sz="1900" dirty="0">
                <a:solidFill>
                  <a:prstClr val="black"/>
                </a:solidFill>
              </a:rPr>
              <a:t>– במצב חריג בלבד</a:t>
            </a:r>
            <a:endParaRPr lang="he-IL" sz="1800" dirty="0" smtClean="0"/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כל ההרשאות הן על </a:t>
            </a:r>
            <a:r>
              <a:rPr lang="he-IL" sz="1900" u="sng" dirty="0" smtClean="0">
                <a:solidFill>
                  <a:prstClr val="black"/>
                </a:solidFill>
              </a:rPr>
              <a:t>כל העובדים ביחידה </a:t>
            </a:r>
            <a:r>
              <a:rPr lang="he-IL" sz="1900" dirty="0" smtClean="0">
                <a:solidFill>
                  <a:prstClr val="black"/>
                </a:solidFill>
              </a:rPr>
              <a:t>שלו (פקולטה/אגף)</a:t>
            </a:r>
          </a:p>
          <a:p>
            <a:pPr lvl="0">
              <a:buClr>
                <a:srgbClr val="2DA2BF"/>
              </a:buClr>
            </a:pPr>
            <a:endParaRPr lang="he-IL" sz="19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1900" b="1" dirty="0" smtClean="0">
                <a:solidFill>
                  <a:prstClr val="black"/>
                </a:solidFill>
              </a:rPr>
              <a:t>לכל עובד נשתל המידע במערכת חילן נט- מי מאשר הנוכחות שלו                                  ומי רפרנט הנוכחות </a:t>
            </a:r>
            <a:r>
              <a:rPr lang="he-IL" sz="1900" b="1" dirty="0" err="1" smtClean="0">
                <a:solidFill>
                  <a:prstClr val="black"/>
                </a:solidFill>
              </a:rPr>
              <a:t>והאדמין</a:t>
            </a:r>
            <a:r>
              <a:rPr lang="he-IL" sz="1900" b="1" dirty="0" smtClean="0">
                <a:solidFill>
                  <a:prstClr val="black"/>
                </a:solidFill>
              </a:rPr>
              <a:t> של היחידה שלו </a:t>
            </a:r>
            <a:r>
              <a:rPr lang="he-IL" sz="1900" dirty="0" smtClean="0">
                <a:solidFill>
                  <a:prstClr val="black"/>
                </a:solidFill>
              </a:rPr>
              <a:t>.</a:t>
            </a:r>
            <a:endParaRPr lang="he-IL" sz="19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he-IL" sz="1900" dirty="0">
              <a:solidFill>
                <a:prstClr val="black"/>
              </a:solidFill>
            </a:endParaRPr>
          </a:p>
          <a:p>
            <a:endParaRPr lang="he-IL" sz="1800" dirty="0" smtClean="0"/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mtClean="0"/>
              <a:t>בעלי תפקידים ביחידה</a:t>
            </a:r>
            <a:br>
              <a:rPr lang="he-IL" smtClean="0"/>
            </a:br>
            <a:r>
              <a:rPr lang="he-IL" smtClean="0"/>
              <a:t>והרשאות המערכת  שלהם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27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e-IL" sz="1800" b="1" u="sng" dirty="0" smtClean="0"/>
          </a:p>
          <a:p>
            <a:pPr marL="109728" indent="0">
              <a:buNone/>
            </a:pPr>
            <a:r>
              <a:rPr lang="he-IL" sz="1800" b="1" u="sng" dirty="0" smtClean="0"/>
              <a:t> </a:t>
            </a:r>
            <a:r>
              <a:rPr lang="he-IL" sz="1800" b="1" u="sng" dirty="0" err="1" smtClean="0"/>
              <a:t>אדמין</a:t>
            </a:r>
            <a:r>
              <a:rPr lang="he-IL" sz="1800" b="1" u="sng" dirty="0" smtClean="0"/>
              <a:t> מרכז - </a:t>
            </a:r>
            <a:r>
              <a:rPr lang="he-IL" sz="1800" dirty="0" smtClean="0"/>
              <a:t> </a:t>
            </a:r>
            <a:r>
              <a:rPr lang="he-IL" sz="1800" b="1" dirty="0" smtClean="0"/>
              <a:t>(רכזי כ"א במדור בקרה ) </a:t>
            </a:r>
          </a:p>
          <a:p>
            <a:pPr lvl="0">
              <a:buClr>
                <a:srgbClr val="2DA2BF"/>
              </a:buClr>
            </a:pPr>
            <a:r>
              <a:rPr lang="he-IL" sz="1800" dirty="0" smtClean="0">
                <a:solidFill>
                  <a:prstClr val="black"/>
                </a:solidFill>
              </a:rPr>
              <a:t>הרשאה לכל סמלי הנוכחות קיימים (כולל סמלים חריגים)</a:t>
            </a:r>
            <a:endParaRPr lang="he-IL" sz="18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צפייה </a:t>
            </a:r>
            <a:r>
              <a:rPr lang="he-IL" sz="1900" dirty="0">
                <a:solidFill>
                  <a:prstClr val="black"/>
                </a:solidFill>
              </a:rPr>
              <a:t>ב - </a:t>
            </a:r>
            <a:r>
              <a:rPr lang="he-IL" sz="1900" dirty="0" smtClean="0">
                <a:solidFill>
                  <a:prstClr val="black"/>
                </a:solidFill>
              </a:rPr>
              <a:t>דיווחי </a:t>
            </a:r>
            <a:r>
              <a:rPr lang="he-IL" sz="1900" dirty="0">
                <a:solidFill>
                  <a:prstClr val="black"/>
                </a:solidFill>
              </a:rPr>
              <a:t>חודשים קודמים, </a:t>
            </a:r>
            <a:r>
              <a:rPr lang="he-IL" sz="1900" dirty="0" smtClean="0">
                <a:solidFill>
                  <a:prstClr val="black"/>
                </a:solidFill>
              </a:rPr>
              <a:t>גיליון </a:t>
            </a:r>
            <a:r>
              <a:rPr lang="he-IL" sz="1900" dirty="0">
                <a:solidFill>
                  <a:prstClr val="black"/>
                </a:solidFill>
              </a:rPr>
              <a:t>מנותח (מסכם), ביתרות וניצולים </a:t>
            </a:r>
          </a:p>
          <a:p>
            <a:pPr lvl="0">
              <a:buClr>
                <a:srgbClr val="2DA2BF"/>
              </a:buClr>
            </a:pPr>
            <a:r>
              <a:rPr lang="he-IL" sz="1900" dirty="0">
                <a:solidFill>
                  <a:prstClr val="black"/>
                </a:solidFill>
              </a:rPr>
              <a:t>שליפת </a:t>
            </a:r>
            <a:r>
              <a:rPr lang="he-IL" sz="1900" dirty="0" smtClean="0">
                <a:solidFill>
                  <a:prstClr val="black"/>
                </a:solidFill>
              </a:rPr>
              <a:t>דוחות</a:t>
            </a:r>
          </a:p>
          <a:p>
            <a:pPr lvl="0">
              <a:buClr>
                <a:srgbClr val="2DA2BF"/>
              </a:buClr>
            </a:pPr>
            <a:r>
              <a:rPr lang="he-IL" sz="1800" dirty="0">
                <a:solidFill>
                  <a:prstClr val="black"/>
                </a:solidFill>
              </a:rPr>
              <a:t>עדכון נוכחות </a:t>
            </a:r>
            <a:r>
              <a:rPr lang="he-IL" sz="1800" dirty="0" smtClean="0">
                <a:solidFill>
                  <a:prstClr val="black"/>
                </a:solidFill>
              </a:rPr>
              <a:t>– במצב חריג בלבד</a:t>
            </a:r>
          </a:p>
          <a:p>
            <a:pPr lvl="0">
              <a:buClr>
                <a:srgbClr val="2DA2BF"/>
              </a:buClr>
            </a:pPr>
            <a:r>
              <a:rPr lang="he-IL" sz="1800" dirty="0">
                <a:solidFill>
                  <a:prstClr val="black"/>
                </a:solidFill>
              </a:rPr>
              <a:t>אישור נוכחות </a:t>
            </a:r>
            <a:r>
              <a:rPr lang="he-IL" sz="1800" dirty="0" smtClean="0">
                <a:solidFill>
                  <a:prstClr val="black"/>
                </a:solidFill>
              </a:rPr>
              <a:t>– במצב חריג בלבד</a:t>
            </a:r>
            <a:endParaRPr lang="he-IL" sz="1800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ההרשאות </a:t>
            </a:r>
            <a:r>
              <a:rPr lang="he-IL" sz="1900" dirty="0">
                <a:solidFill>
                  <a:prstClr val="black"/>
                </a:solidFill>
              </a:rPr>
              <a:t>הן </a:t>
            </a:r>
            <a:r>
              <a:rPr lang="he-IL" sz="1900" dirty="0" smtClean="0">
                <a:solidFill>
                  <a:prstClr val="black"/>
                </a:solidFill>
              </a:rPr>
              <a:t>על </a:t>
            </a:r>
            <a:r>
              <a:rPr lang="he-IL" sz="1900" u="sng" dirty="0" smtClean="0">
                <a:solidFill>
                  <a:prstClr val="black"/>
                </a:solidFill>
              </a:rPr>
              <a:t>כל עובדי האוניברסיטה</a:t>
            </a:r>
            <a:endParaRPr lang="he-IL" sz="1800" u="sng" dirty="0" smtClean="0"/>
          </a:p>
          <a:p>
            <a:pPr marL="109728" indent="0">
              <a:buNone/>
            </a:pPr>
            <a:endParaRPr lang="he-IL" sz="1800" b="1" u="sng" dirty="0"/>
          </a:p>
          <a:p>
            <a:pPr marL="109728" indent="0">
              <a:buNone/>
            </a:pPr>
            <a:r>
              <a:rPr lang="he-IL" sz="1800" b="1" u="sng" dirty="0" err="1" smtClean="0"/>
              <a:t>אדמין</a:t>
            </a:r>
            <a:r>
              <a:rPr lang="he-IL" sz="1800" b="1" u="sng" dirty="0" smtClean="0"/>
              <a:t> סיסמאות -  </a:t>
            </a:r>
            <a:r>
              <a:rPr lang="he-IL" sz="1800" b="1" dirty="0" smtClean="0"/>
              <a:t>(</a:t>
            </a:r>
            <a:r>
              <a:rPr lang="he-IL" sz="1800" b="1" dirty="0" err="1" smtClean="0"/>
              <a:t>מוקדני</a:t>
            </a:r>
            <a:r>
              <a:rPr lang="he-IL" sz="1800" b="1" dirty="0" smtClean="0"/>
              <a:t> תמיכה באגף מחשוב טל. 640-8888)</a:t>
            </a:r>
            <a:endParaRPr lang="he-IL" sz="1800" b="1" u="sng" dirty="0" smtClean="0"/>
          </a:p>
          <a:p>
            <a:r>
              <a:rPr lang="he-IL" sz="1800" dirty="0" smtClean="0"/>
              <a:t>איפוס סיסמת </a:t>
            </a:r>
            <a:r>
              <a:rPr lang="he-IL" sz="1800" dirty="0" err="1" smtClean="0"/>
              <a:t>חילנט</a:t>
            </a:r>
            <a:endParaRPr lang="he-IL" sz="1800" dirty="0" smtClean="0"/>
          </a:p>
          <a:p>
            <a:r>
              <a:rPr lang="he-IL" sz="1800" dirty="0" smtClean="0"/>
              <a:t>צפייה לתמיכה במשתמשים </a:t>
            </a:r>
          </a:p>
          <a:p>
            <a:pPr lvl="0">
              <a:buClr>
                <a:srgbClr val="2DA2BF"/>
              </a:buClr>
            </a:pPr>
            <a:r>
              <a:rPr lang="he-IL" sz="1900" dirty="0" smtClean="0">
                <a:solidFill>
                  <a:prstClr val="black"/>
                </a:solidFill>
              </a:rPr>
              <a:t>ההרשאות הן על </a:t>
            </a:r>
            <a:r>
              <a:rPr lang="he-IL" sz="1900" u="sng" dirty="0" smtClean="0">
                <a:solidFill>
                  <a:prstClr val="black"/>
                </a:solidFill>
              </a:rPr>
              <a:t>כל עובדי </a:t>
            </a:r>
            <a:r>
              <a:rPr lang="he-IL" sz="1900" u="sng" dirty="0">
                <a:solidFill>
                  <a:prstClr val="black"/>
                </a:solidFill>
              </a:rPr>
              <a:t>האוניברסיטה</a:t>
            </a:r>
            <a:endParaRPr lang="he-IL" sz="1800" u="sng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endParaRPr lang="he-IL" sz="19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he-IL" sz="1900" dirty="0">
              <a:solidFill>
                <a:prstClr val="black"/>
              </a:solidFill>
            </a:endParaRPr>
          </a:p>
          <a:p>
            <a:endParaRPr lang="he-IL" sz="1800" dirty="0" smtClean="0"/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mtClean="0"/>
              <a:t>בעלי תפקידים במרכז </a:t>
            </a:r>
            <a:br>
              <a:rPr lang="he-IL" smtClean="0"/>
            </a:br>
            <a:r>
              <a:rPr lang="he-IL" smtClean="0"/>
              <a:t>והרשאות המערכת  שלהם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153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1800" b="1" dirty="0" smtClean="0"/>
              <a:t>העובד - </a:t>
            </a:r>
          </a:p>
          <a:p>
            <a:r>
              <a:rPr lang="he-IL" sz="1800" dirty="0" smtClean="0"/>
              <a:t>ימשיך להחתים נוכחות בשעון כמקובל</a:t>
            </a:r>
          </a:p>
          <a:p>
            <a:pPr lvl="0">
              <a:buClr>
                <a:srgbClr val="2DA2BF"/>
              </a:buClr>
            </a:pPr>
            <a:r>
              <a:rPr lang="he-IL" sz="1800" dirty="0" smtClean="0"/>
              <a:t>יעדכן </a:t>
            </a:r>
            <a:r>
              <a:rPr lang="he-IL" sz="1800" dirty="0" smtClean="0">
                <a:solidFill>
                  <a:prstClr val="black"/>
                </a:solidFill>
              </a:rPr>
              <a:t>בחילן- נט </a:t>
            </a:r>
            <a:r>
              <a:rPr lang="he-IL" sz="1800" dirty="0" smtClean="0"/>
              <a:t>דיווחי נוכחות חסרים והיעדרויות (כולל הסבר לתפקיד שהוחתם בשעון)</a:t>
            </a:r>
          </a:p>
          <a:p>
            <a:r>
              <a:rPr lang="he-IL" sz="1800" dirty="0" smtClean="0"/>
              <a:t>כל </a:t>
            </a:r>
            <a:r>
              <a:rPr lang="he-IL" sz="1800" dirty="0"/>
              <a:t>עדכון </a:t>
            </a:r>
            <a:r>
              <a:rPr lang="he-IL" sz="1800" dirty="0" err="1" smtClean="0"/>
              <a:t>בחילנט</a:t>
            </a:r>
            <a:r>
              <a:rPr lang="he-IL" sz="1800" dirty="0" smtClean="0"/>
              <a:t> </a:t>
            </a:r>
            <a:r>
              <a:rPr lang="he-IL" sz="1800" dirty="0"/>
              <a:t>מחייב בחירת </a:t>
            </a:r>
            <a:r>
              <a:rPr lang="he-IL" sz="1800" dirty="0" smtClean="0"/>
              <a:t>הסמל המתאים</a:t>
            </a:r>
            <a:endParaRPr lang="he-IL" sz="1800" dirty="0"/>
          </a:p>
          <a:p>
            <a:r>
              <a:rPr lang="he-IL" sz="1800" dirty="0" smtClean="0"/>
              <a:t>לעובד יוצגו לדיווח </a:t>
            </a:r>
            <a:r>
              <a:rPr lang="he-IL" sz="1800" dirty="0"/>
              <a:t>הסמלים להם </a:t>
            </a:r>
            <a:r>
              <a:rPr lang="he-IL" sz="1800" dirty="0" smtClean="0"/>
              <a:t>זכאי </a:t>
            </a:r>
            <a:r>
              <a:rPr lang="he-IL" sz="1800" dirty="0"/>
              <a:t>בהתאם לאוכלוסייה </a:t>
            </a:r>
            <a:r>
              <a:rPr lang="he-IL" sz="1800" dirty="0" smtClean="0"/>
              <a:t>ולדירוג אליהם משתייך </a:t>
            </a:r>
          </a:p>
          <a:p>
            <a:r>
              <a:rPr lang="he-IL" sz="1800" dirty="0" smtClean="0"/>
              <a:t>חוקים </a:t>
            </a:r>
            <a:r>
              <a:rPr lang="he-IL" sz="1800" dirty="0"/>
              <a:t>החלים על </a:t>
            </a:r>
            <a:r>
              <a:rPr lang="he-IL" sz="1800" dirty="0" smtClean="0"/>
              <a:t> כל סמל מיושמים בחילן-נט בהתאם למותר/אסור (כולל חובת הזנת הערה)</a:t>
            </a:r>
          </a:p>
          <a:p>
            <a:r>
              <a:rPr lang="he-IL" sz="1800" smtClean="0"/>
              <a:t>סמלי היעדרות שמחייבים צירוף מסמך- מומלץ לקבוע חובת סריקה והצמדה במערכת</a:t>
            </a:r>
            <a:endParaRPr lang="he-IL" sz="1800" dirty="0" smtClean="0"/>
          </a:p>
          <a:p>
            <a:r>
              <a:rPr lang="he-IL" sz="1800" dirty="0" smtClean="0"/>
              <a:t>בחילן-נט לא ניתן למחוק או לשנות תנועות שהגיעו משעון נוכחות</a:t>
            </a:r>
            <a:endParaRPr lang="he-IL" sz="1800" dirty="0"/>
          </a:p>
          <a:p>
            <a:r>
              <a:rPr lang="he-IL" sz="1800" dirty="0" smtClean="0"/>
              <a:t>כשיש החתמה אחת מהשעון במהלך היום העובד ישלים עם הזנת סמל "שכחה" או  "בתפקיד"</a:t>
            </a:r>
          </a:p>
          <a:p>
            <a:r>
              <a:rPr lang="he-IL" sz="1800" dirty="0" smtClean="0"/>
              <a:t>נתוני ההחתמה משעון הנוכחות יעודכנו בחילן-נט מספר פעמיים ביום </a:t>
            </a:r>
          </a:p>
          <a:p>
            <a:r>
              <a:rPr lang="he-IL" sz="1800" dirty="0" smtClean="0"/>
              <a:t>חישוב נתוני הנוכחות בגיליון המנותח בחילן-נט מתעדכנים כל לילה (כולל עדכון </a:t>
            </a:r>
            <a:r>
              <a:rPr lang="he-IL" sz="1800" dirty="0" err="1" smtClean="0"/>
              <a:t>רטרו</a:t>
            </a:r>
            <a:r>
              <a:rPr lang="he-IL" sz="1800" dirty="0" smtClean="0"/>
              <a:t>)</a:t>
            </a:r>
          </a:p>
          <a:p>
            <a:r>
              <a:rPr lang="he-IL" sz="1800" dirty="0" smtClean="0"/>
              <a:t>מאזני יתרות וניצולים  (חופשה, מחלה וכו') מתעדכנים אחת לחודש – בסוף החודש השוטף</a:t>
            </a:r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mtClean="0"/>
              <a:t>עקרונות עדכון דיווח נוכחות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97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55000" lnSpcReduction="20000"/>
          </a:bodyPr>
          <a:lstStyle/>
          <a:p>
            <a:pPr marL="109728" lvl="0" indent="0">
              <a:buClr>
                <a:srgbClr val="2DA2BF"/>
              </a:buClr>
              <a:buNone/>
            </a:pPr>
            <a:r>
              <a:rPr lang="he-IL" sz="3200" b="1" smtClean="0">
                <a:solidFill>
                  <a:prstClr val="black"/>
                </a:solidFill>
              </a:rPr>
              <a:t>לכל עובד יוצגו הסמלים שרשאי לדווח </a:t>
            </a:r>
            <a:r>
              <a:rPr lang="he-IL" sz="3200" b="1">
                <a:solidFill>
                  <a:prstClr val="black"/>
                </a:solidFill>
              </a:rPr>
              <a:t>בהתאם לאוכלוסייה ולדירוג </a:t>
            </a:r>
            <a:r>
              <a:rPr lang="he-IL" sz="3200" b="1" smtClean="0">
                <a:solidFill>
                  <a:prstClr val="black"/>
                </a:solidFill>
              </a:rPr>
              <a:t>להם משתייך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3200" b="1" smtClean="0">
                <a:solidFill>
                  <a:prstClr val="black"/>
                </a:solidFill>
              </a:rPr>
              <a:t>לכל סמל כללי דיווח ספציפיים ובהתאם נדרשים פירוט מילולי וסריקה/צירוף מסמכים</a:t>
            </a:r>
          </a:p>
          <a:p>
            <a:pPr marL="109728" lvl="0" indent="0">
              <a:buClr>
                <a:srgbClr val="2DA2BF"/>
              </a:buClr>
              <a:buNone/>
            </a:pPr>
            <a:endParaRPr lang="he-IL" sz="3200" b="1" smtClean="0">
              <a:solidFill>
                <a:prstClr val="black"/>
              </a:solidFill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z="3600" b="1" smtClean="0">
                <a:solidFill>
                  <a:prstClr val="black"/>
                </a:solidFill>
              </a:rPr>
              <a:t>רשימת הסמלים הכוללת: </a:t>
            </a:r>
            <a:endParaRPr lang="he-IL" sz="3600" b="1">
              <a:solidFill>
                <a:prstClr val="black"/>
              </a:solidFill>
            </a:endParaRPr>
          </a:p>
          <a:p>
            <a:r>
              <a:rPr lang="he-IL" smtClean="0"/>
              <a:t>בתפקיד</a:t>
            </a:r>
          </a:p>
          <a:p>
            <a:r>
              <a:rPr lang="he-IL" smtClean="0"/>
              <a:t>השתלמות</a:t>
            </a:r>
          </a:p>
          <a:p>
            <a:r>
              <a:rPr lang="he-IL" smtClean="0"/>
              <a:t>סמינר מינהלי</a:t>
            </a:r>
          </a:p>
          <a:p>
            <a:r>
              <a:rPr lang="he-IL" smtClean="0"/>
              <a:t>מילואים</a:t>
            </a:r>
          </a:p>
          <a:p>
            <a:r>
              <a:rPr lang="he-IL" smtClean="0"/>
              <a:t>מחלה אישית</a:t>
            </a:r>
          </a:p>
          <a:p>
            <a:r>
              <a:rPr lang="he-IL" smtClean="0"/>
              <a:t>הצהרה אישית (מחלה)</a:t>
            </a:r>
          </a:p>
          <a:p>
            <a:r>
              <a:rPr lang="he-IL" smtClean="0"/>
              <a:t>מחלת בני משפחה                                                                                                                                                                        (ילד, בן/בת זוג, הורה, הורה בן/בת זוג)</a:t>
            </a:r>
          </a:p>
          <a:p>
            <a:r>
              <a:rPr lang="he-IL" smtClean="0"/>
              <a:t>שכחה</a:t>
            </a:r>
          </a:p>
          <a:p>
            <a:r>
              <a:rPr lang="he-IL" smtClean="0"/>
              <a:t>יום בחירה</a:t>
            </a:r>
          </a:p>
          <a:p>
            <a:r>
              <a:rPr lang="he-IL" smtClean="0"/>
              <a:t>היעדרות אישית                                                                                                                                       (נישואי העובד, נישואי בן/בת, הולדת בן/בת, ברית, אבל)</a:t>
            </a:r>
          </a:p>
          <a:p>
            <a:r>
              <a:rPr lang="he-IL" smtClean="0"/>
              <a:t>בדיקות סקר רפואי</a:t>
            </a:r>
          </a:p>
          <a:p>
            <a:r>
              <a:rPr lang="he-IL" smtClean="0"/>
              <a:t>סיור יחידתי</a:t>
            </a:r>
          </a:p>
          <a:p>
            <a:r>
              <a:rPr lang="he-IL" smtClean="0"/>
              <a:t>קריאת פתע</a:t>
            </a:r>
          </a:p>
          <a:p>
            <a:r>
              <a:rPr lang="he-IL" smtClean="0"/>
              <a:t>חופשה             </a:t>
            </a:r>
          </a:p>
          <a:p>
            <a:pPr marL="109728" indent="0">
              <a:buNone/>
            </a:pPr>
            <a:endParaRPr lang="he-IL"/>
          </a:p>
          <a:p>
            <a:pPr marL="109728" indent="0">
              <a:buNone/>
            </a:pPr>
            <a:r>
              <a:rPr lang="he-IL" b="1" smtClean="0"/>
              <a:t>שכחה (2) ותקלה מוזנים רק ע"י אדמין היחידה</a:t>
            </a:r>
          </a:p>
          <a:p>
            <a:endParaRPr lang="he-IL"/>
          </a:p>
          <a:p>
            <a:endParaRPr lang="he-IL" smtClean="0"/>
          </a:p>
          <a:p>
            <a:endParaRPr lang="he-IL" smtClean="0"/>
          </a:p>
          <a:p>
            <a:endParaRPr lang="he-IL" dirty="0" smtClean="0"/>
          </a:p>
          <a:p>
            <a:pPr marL="109728" indent="0"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mtClean="0"/>
              <a:t>עובד - סמלי נוכחות/היעדרות                     הניתנים לדיווח                   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>
                <a:solidFill>
                  <a:prstClr val="black"/>
                </a:solidFill>
              </a:rPr>
              <a:pPr/>
              <a:t>7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47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he-IL" sz="1800" b="1" smtClean="0"/>
          </a:p>
          <a:p>
            <a:pPr marL="109728" indent="0">
              <a:buNone/>
            </a:pPr>
            <a:r>
              <a:rPr lang="he-IL" sz="1800" b="1" smtClean="0"/>
              <a:t>מאשר נוכחות- </a:t>
            </a:r>
          </a:p>
          <a:p>
            <a:pPr lvl="0">
              <a:buClr>
                <a:srgbClr val="2DA2BF"/>
              </a:buClr>
            </a:pPr>
            <a:r>
              <a:rPr lang="he-IL" sz="1800">
                <a:solidFill>
                  <a:prstClr val="black"/>
                </a:solidFill>
              </a:rPr>
              <a:t>דיווח שביצע העובד בחילן-נט – מחייב אישור ע"י מאשר הנוכחות </a:t>
            </a:r>
            <a:r>
              <a:rPr lang="he-IL" sz="1800" smtClean="0">
                <a:solidFill>
                  <a:prstClr val="black"/>
                </a:solidFill>
              </a:rPr>
              <a:t>                                            כדי </a:t>
            </a:r>
            <a:r>
              <a:rPr lang="he-IL" sz="1800">
                <a:solidFill>
                  <a:prstClr val="black"/>
                </a:solidFill>
              </a:rPr>
              <a:t>שייקלט בחישוב </a:t>
            </a:r>
            <a:r>
              <a:rPr lang="he-IL" sz="1800" smtClean="0">
                <a:solidFill>
                  <a:prstClr val="black"/>
                </a:solidFill>
              </a:rPr>
              <a:t>הנוכחות</a:t>
            </a:r>
          </a:p>
          <a:p>
            <a:pPr lvl="0">
              <a:buClr>
                <a:srgbClr val="2DA2BF"/>
              </a:buClr>
            </a:pPr>
            <a:endParaRPr lang="he-IL" sz="180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he-IL" sz="1800" smtClean="0"/>
              <a:t>החתמה בשעון של פעילות ב"תפקיד " – מחייבת אישור לאחר הזנת הערה ע"י העובד  </a:t>
            </a:r>
            <a:r>
              <a:rPr lang="he-IL" sz="1800">
                <a:solidFill>
                  <a:prstClr val="black"/>
                </a:solidFill>
              </a:rPr>
              <a:t>כדי שייקלט בחישוב </a:t>
            </a:r>
            <a:r>
              <a:rPr lang="he-IL" sz="1800" smtClean="0">
                <a:solidFill>
                  <a:prstClr val="black"/>
                </a:solidFill>
              </a:rPr>
              <a:t>הנוכחות</a:t>
            </a:r>
          </a:p>
          <a:p>
            <a:pPr marL="109728" indent="0">
              <a:buNone/>
            </a:pPr>
            <a:r>
              <a:rPr lang="he-IL" sz="1800" smtClean="0"/>
              <a:t>    (למעט סמלים ספציפיים שאינם מחייבים אישור או שאישורם נעשה ע"י רכז  כ"א)</a:t>
            </a:r>
          </a:p>
          <a:p>
            <a:pPr marL="109728" indent="0">
              <a:buNone/>
            </a:pPr>
            <a:endParaRPr lang="he-IL" sz="1800" smtClean="0"/>
          </a:p>
          <a:p>
            <a:pPr lvl="0">
              <a:buClr>
                <a:srgbClr val="2DA2BF"/>
              </a:buClr>
            </a:pPr>
            <a:r>
              <a:rPr lang="he-IL" sz="1800" smtClean="0">
                <a:solidFill>
                  <a:prstClr val="black"/>
                </a:solidFill>
              </a:rPr>
              <a:t>מאשר </a:t>
            </a:r>
            <a:r>
              <a:rPr lang="he-IL" sz="1800">
                <a:solidFill>
                  <a:prstClr val="black"/>
                </a:solidFill>
              </a:rPr>
              <a:t>נוכחות יכול לאשר את הדיווח או לדחות אותו.                                                       בבחירת דחייה המאשר ישלח הודעה לעובד עם סיבת הדחייה</a:t>
            </a:r>
          </a:p>
          <a:p>
            <a:endParaRPr lang="he-IL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mtClean="0"/>
              <a:t>עקרונות עדכון אישור</a:t>
            </a:r>
            <a:r>
              <a:rPr lang="he-IL" smtClean="0">
                <a:solidFill>
                  <a:srgbClr val="464646"/>
                </a:solidFill>
              </a:rPr>
              <a:t> </a:t>
            </a:r>
            <a:r>
              <a:rPr lang="he-IL">
                <a:solidFill>
                  <a:srgbClr val="464646"/>
                </a:solidFill>
              </a:rPr>
              <a:t>דיווחי נוכחות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8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he-IL" b="1" smtClean="0">
                <a:solidFill>
                  <a:prstClr val="black"/>
                </a:solidFill>
              </a:rPr>
              <a:t>בחילן-נט מוצגים לכל סמל רק אופני הדיווח המותרים לאותו סוג דיווח:</a:t>
            </a:r>
          </a:p>
          <a:p>
            <a:pPr marL="109728" indent="0">
              <a:buNone/>
            </a:pPr>
            <a:endParaRPr lang="he-IL" b="1"/>
          </a:p>
          <a:p>
            <a:r>
              <a:rPr lang="he-IL" b="1" smtClean="0"/>
              <a:t>דיווח </a:t>
            </a:r>
            <a:r>
              <a:rPr lang="he-IL" b="1" dirty="0" smtClean="0"/>
              <a:t>שעות- </a:t>
            </a:r>
            <a:r>
              <a:rPr lang="he-IL" dirty="0" smtClean="0"/>
              <a:t>משעה... עד שעה</a:t>
            </a:r>
            <a:r>
              <a:rPr lang="he-IL"/>
              <a:t>... </a:t>
            </a:r>
            <a:r>
              <a:rPr lang="he-IL" smtClean="0"/>
              <a:t>                                                                          בדיווח </a:t>
            </a:r>
            <a:r>
              <a:rPr lang="he-IL" dirty="0"/>
              <a:t>שעות לא ניתן </a:t>
            </a:r>
            <a:r>
              <a:rPr lang="he-IL"/>
              <a:t>לדווח </a:t>
            </a:r>
            <a:r>
              <a:rPr lang="he-IL" smtClean="0"/>
              <a:t>שעה </a:t>
            </a:r>
            <a:r>
              <a:rPr lang="he-IL" dirty="0"/>
              <a:t>מעבר </a:t>
            </a:r>
            <a:r>
              <a:rPr lang="he-IL"/>
              <a:t>לשעה </a:t>
            </a:r>
            <a:r>
              <a:rPr lang="he-IL" smtClean="0"/>
              <a:t>הנוכחית</a:t>
            </a:r>
          </a:p>
          <a:p>
            <a:endParaRPr lang="he-IL" dirty="0" smtClean="0"/>
          </a:p>
          <a:p>
            <a:r>
              <a:rPr lang="he-IL" b="1" dirty="0" smtClean="0"/>
              <a:t>דיווח יום </a:t>
            </a:r>
            <a:r>
              <a:rPr lang="he-IL" b="1" smtClean="0"/>
              <a:t>מלא-                                                                                                      </a:t>
            </a:r>
            <a:r>
              <a:rPr lang="he-IL" smtClean="0"/>
              <a:t>יישתל </a:t>
            </a:r>
            <a:r>
              <a:rPr lang="he-IL" dirty="0" smtClean="0"/>
              <a:t>תקן </a:t>
            </a:r>
            <a:r>
              <a:rPr lang="he-IL" smtClean="0"/>
              <a:t>יומי (לעובד </a:t>
            </a:r>
            <a:r>
              <a:rPr lang="he-IL" dirty="0" smtClean="0"/>
              <a:t>חודשי) או ממוצע </a:t>
            </a:r>
            <a:r>
              <a:rPr lang="he-IL" smtClean="0"/>
              <a:t>שעות יומי </a:t>
            </a:r>
            <a:r>
              <a:rPr lang="he-IL" dirty="0" smtClean="0"/>
              <a:t>(לעובדים לפי </a:t>
            </a:r>
            <a:r>
              <a:rPr lang="he-IL" smtClean="0"/>
              <a:t>שעות)</a:t>
            </a:r>
          </a:p>
          <a:p>
            <a:endParaRPr lang="he-IL" dirty="0" smtClean="0"/>
          </a:p>
          <a:p>
            <a:r>
              <a:rPr lang="he-IL" b="1" dirty="0" smtClean="0"/>
              <a:t>דיווח </a:t>
            </a:r>
            <a:r>
              <a:rPr lang="he-IL" b="1" smtClean="0"/>
              <a:t>תקופתי- </a:t>
            </a:r>
            <a:r>
              <a:rPr lang="he-IL" smtClean="0"/>
              <a:t>מיום</a:t>
            </a:r>
            <a:r>
              <a:rPr lang="he-IL" dirty="0" smtClean="0"/>
              <a:t>... עד </a:t>
            </a:r>
            <a:r>
              <a:rPr lang="he-IL" smtClean="0"/>
              <a:t>יום... </a:t>
            </a:r>
          </a:p>
          <a:p>
            <a:endParaRPr lang="he-IL" dirty="0" smtClean="0"/>
          </a:p>
          <a:p>
            <a:r>
              <a:rPr lang="he-IL" b="1" smtClean="0"/>
              <a:t>השלמה לתקן-                                                                                                   </a:t>
            </a:r>
            <a:r>
              <a:rPr lang="he-IL" smtClean="0"/>
              <a:t>השלמת שעות החוסר באותו יום </a:t>
            </a:r>
            <a:r>
              <a:rPr lang="he-IL" smtClean="0">
                <a:solidFill>
                  <a:prstClr val="black"/>
                </a:solidFill>
              </a:rPr>
              <a:t>ל</a:t>
            </a:r>
            <a:r>
              <a:rPr lang="he-IL" smtClean="0"/>
              <a:t>תקן היומי או לממוצע יומי לעובד שעות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he-IL" smtClean="0">
                <a:solidFill>
                  <a:prstClr val="black"/>
                </a:solidFill>
              </a:rPr>
              <a:t>    לא </a:t>
            </a:r>
            <a:r>
              <a:rPr lang="he-IL">
                <a:solidFill>
                  <a:prstClr val="black"/>
                </a:solidFill>
              </a:rPr>
              <a:t>ניתן </a:t>
            </a:r>
            <a:r>
              <a:rPr lang="he-IL" smtClean="0">
                <a:solidFill>
                  <a:prstClr val="black"/>
                </a:solidFill>
              </a:rPr>
              <a:t>לבצע השלמה לתקן יומי כאשר </a:t>
            </a:r>
            <a:r>
              <a:rPr lang="he-IL">
                <a:solidFill>
                  <a:prstClr val="black"/>
                </a:solidFill>
              </a:rPr>
              <a:t>חסרה באותו יום </a:t>
            </a:r>
            <a:r>
              <a:rPr lang="he-IL" smtClean="0">
                <a:solidFill>
                  <a:prstClr val="black"/>
                </a:solidFill>
              </a:rPr>
              <a:t>תנועת </a:t>
            </a:r>
            <a:r>
              <a:rPr lang="he-IL">
                <a:solidFill>
                  <a:prstClr val="black"/>
                </a:solidFill>
              </a:rPr>
              <a:t>כניסה או </a:t>
            </a:r>
            <a:r>
              <a:rPr lang="he-IL" smtClean="0">
                <a:solidFill>
                  <a:prstClr val="black"/>
                </a:solidFill>
              </a:rPr>
              <a:t>יציאה מהשעון.                                      </a:t>
            </a:r>
            <a:r>
              <a:rPr lang="en-US" smtClean="0">
                <a:solidFill>
                  <a:prstClr val="black"/>
                </a:solidFill>
              </a:rPr>
              <a:t/>
            </a:r>
            <a:br>
              <a:rPr lang="en-US" smtClean="0">
                <a:solidFill>
                  <a:prstClr val="black"/>
                </a:solidFill>
              </a:rPr>
            </a:br>
            <a:r>
              <a:rPr lang="he-IL" smtClean="0">
                <a:solidFill>
                  <a:prstClr val="black"/>
                </a:solidFill>
              </a:rPr>
              <a:t>    במקרה כזה יש </a:t>
            </a:r>
            <a:r>
              <a:rPr lang="he-IL">
                <a:solidFill>
                  <a:prstClr val="black"/>
                </a:solidFill>
              </a:rPr>
              <a:t>להשלים </a:t>
            </a:r>
            <a:r>
              <a:rPr lang="he-IL" smtClean="0">
                <a:solidFill>
                  <a:prstClr val="black"/>
                </a:solidFill>
              </a:rPr>
              <a:t>דיווח </a:t>
            </a:r>
            <a:r>
              <a:rPr lang="he-IL">
                <a:solidFill>
                  <a:prstClr val="black"/>
                </a:solidFill>
              </a:rPr>
              <a:t>השעה החסרה בשכחה, ואז לדווח את ההשלמה לתקן. </a:t>
            </a:r>
          </a:p>
          <a:p>
            <a:pPr marL="109728" indent="0">
              <a:buNone/>
            </a:pPr>
            <a:endParaRPr lang="he-IL" smtClean="0"/>
          </a:p>
          <a:p>
            <a:r>
              <a:rPr lang="he-IL" b="1" smtClean="0"/>
              <a:t>דיווח עתידי-                                                                                                          </a:t>
            </a:r>
            <a:r>
              <a:rPr lang="he-IL" smtClean="0"/>
              <a:t>דיווח לימים עתידיים</a:t>
            </a:r>
            <a:endParaRPr lang="he-IL" dirty="0" smtClean="0"/>
          </a:p>
          <a:p>
            <a:pPr marL="109728" indent="0">
              <a:buNone/>
            </a:pPr>
            <a:r>
              <a:rPr lang="he-IL" smtClean="0"/>
              <a:t>    דיווח </a:t>
            </a:r>
            <a:r>
              <a:rPr lang="he-IL" dirty="0" smtClean="0"/>
              <a:t>עתידי ניתן לימים מלאים בלבד (לא ניתן לדווח שעות) </a:t>
            </a:r>
          </a:p>
          <a:p>
            <a:pPr marL="109728" indent="0">
              <a:buNone/>
            </a:pPr>
            <a:r>
              <a:rPr lang="he-IL" smtClean="0"/>
              <a:t>    לא ניתן לבצע השלמה לתקן </a:t>
            </a:r>
            <a:r>
              <a:rPr lang="he-IL" dirty="0" smtClean="0"/>
              <a:t>יומי </a:t>
            </a:r>
            <a:r>
              <a:rPr lang="he-IL" smtClean="0"/>
              <a:t>בדיווח יום עתידי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mtClean="0"/>
              <a:t>מגוון אפשרויות לאופן עדכון נוכחות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6BF9-8792-47BB-A032-B26B0879432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64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3168</TotalTime>
  <Words>1166</Words>
  <Application>Microsoft Office PowerPoint</Application>
  <PresentationFormat>‫הצגה על המסך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רחבה</vt:lpstr>
      <vt:lpstr>מצגת של PowerPoint</vt:lpstr>
      <vt:lpstr> סוגי משתמשים בחילן - נט והרשאות המערכת  שלהם</vt:lpstr>
      <vt:lpstr>בעלי תפקידים ביחידה והרשאות המערכת  שלהם</vt:lpstr>
      <vt:lpstr>בעלי תפקידים ביחידה והרשאות המערכת  שלהם</vt:lpstr>
      <vt:lpstr>בעלי תפקידים במרכז  והרשאות המערכת  שלהם</vt:lpstr>
      <vt:lpstr>עקרונות עדכון דיווח נוכחות</vt:lpstr>
      <vt:lpstr>עובד - סמלי נוכחות/היעדרות                     הניתנים לדיווח                    </vt:lpstr>
      <vt:lpstr>עקרונות עדכון אישור דיווחי נוכחות </vt:lpstr>
      <vt:lpstr>מגוון אפשרויות לאופן עדכון נוכחות</vt:lpstr>
      <vt:lpstr>תקן יומי לעובד חודשי</vt:lpstr>
      <vt:lpstr>ממוצע שעות לעובד לפי שעות</vt:lpstr>
      <vt:lpstr>אדמין מרכז –  סמלי נוכחות/היעדרות חריגים                     </vt:lpstr>
      <vt:lpstr>מועדי זמינות מערכת חילן-נט</vt:lpstr>
      <vt:lpstr>מערכת חילן-נט – המשך עלייה לאוויר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גליה</dc:creator>
  <cp:lastModifiedBy>liatshab</cp:lastModifiedBy>
  <cp:revision>181</cp:revision>
  <cp:lastPrinted>2014-06-17T05:09:48Z</cp:lastPrinted>
  <dcterms:created xsi:type="dcterms:W3CDTF">2013-12-06T08:31:54Z</dcterms:created>
  <dcterms:modified xsi:type="dcterms:W3CDTF">2015-11-09T05:47:00Z</dcterms:modified>
</cp:coreProperties>
</file>